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4" r:id="rId3"/>
    <p:sldId id="265" r:id="rId4"/>
    <p:sldId id="266" r:id="rId5"/>
    <p:sldId id="267" r:id="rId6"/>
    <p:sldId id="268" r:id="rId7"/>
    <p:sldId id="259" r:id="rId8"/>
    <p:sldId id="258" r:id="rId9"/>
    <p:sldId id="260" r:id="rId10"/>
    <p:sldId id="261" r:id="rId11"/>
    <p:sldId id="262" r:id="rId12"/>
    <p:sldId id="263" r:id="rId13"/>
    <p:sldId id="270" r:id="rId14"/>
    <p:sldId id="271" r:id="rId15"/>
  </p:sldIdLst>
  <p:sldSz cx="9144000" cy="6858000" type="letter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MS PGothic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99BE"/>
    <a:srgbClr val="C5E282"/>
    <a:srgbClr val="9AC6D6"/>
    <a:srgbClr val="FFFF9D"/>
    <a:srgbClr val="AB7BCA"/>
    <a:srgbClr val="FFCA89"/>
    <a:srgbClr val="FF9800"/>
    <a:srgbClr val="DBCA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6462" autoAdjust="0"/>
  </p:normalViewPr>
  <p:slideViewPr>
    <p:cSldViewPr>
      <p:cViewPr>
        <p:scale>
          <a:sx n="105" d="100"/>
          <a:sy n="105" d="100"/>
        </p:scale>
        <p:origin x="-120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904" y="-120"/>
      </p:cViewPr>
      <p:guideLst>
        <p:guide orient="horz" pos="2923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defTabSz="947738">
              <a:defRPr sz="1000" i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000" i="1"/>
            </a:lvl1pPr>
          </a:lstStyle>
          <a:p>
            <a:pPr>
              <a:defRPr/>
            </a:pPr>
            <a:fld id="{F36FE6AE-6971-A840-8BF6-2F927973DE24}" type="datetime1">
              <a:rPr lang="en-US" smtClean="0"/>
              <a:pPr>
                <a:defRPr/>
              </a:pPr>
              <a:t>7/1/11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defTabSz="947738">
              <a:defRPr sz="1000" i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000" i="1"/>
            </a:lvl1pPr>
          </a:lstStyle>
          <a:p>
            <a:pPr>
              <a:defRPr/>
            </a:pPr>
            <a:fld id="{F37DF289-6C13-504A-8572-48152A63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defTabSz="947738"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-1588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75A0CA57-2986-D046-8727-84473F439F76}" type="datetime1">
              <a:rPr lang="en-US" smtClean="0"/>
              <a:pPr>
                <a:defRPr/>
              </a:pPr>
              <a:t>7/1/11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defTabSz="947738"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7" tIns="0" rIns="19057" bIns="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03C99E9-7DAF-AC4E-9FA6-D8A8718C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595313"/>
            <a:ext cx="4624387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7050" y="4410075"/>
            <a:ext cx="60293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8" tIns="47643" rIns="93698" bIns="47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1pPr>
    <a:lvl2pPr marL="37931725" indent="-374745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MS PGothic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AA63D-CECA-DC46-B814-BAC1C0CACE9E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4953000" cy="1111250"/>
          </a:xfrm>
        </p:spPr>
        <p:txBody>
          <a:bodyPr/>
          <a:lstStyle>
            <a:lvl1pPr algn="ctr">
              <a:defRPr sz="4000">
                <a:latin typeface="Helvetica" pitchFamily="1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371475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Helvetica" pitchFamily="1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6E476-84FE-624A-9603-626C8C316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F7D2A-56ED-5A44-9918-B60F2F27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34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34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3794-6EC4-7343-AC4F-9F1815783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14400"/>
            <a:ext cx="8001000" cy="174148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F28C2-82AC-4848-9029-AE91F959E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93AF6-DEFF-2048-9E7E-88C5EFBBC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56516-4787-7A4B-94B0-43DE773EB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174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174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CE4D-D6C2-7D43-A35F-A9C8FE496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175CD-26A5-264D-A3B2-B586188A1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8096E-C8CE-B84A-89AD-87C5B6C33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3CB2-4945-6F4B-82DE-ABF3B843B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FCB7E-BC22-5C46-9C4A-3AB1C8D6A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8CE1-DEED-384B-BED2-1E2F4C3F5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fld id="{E00BACEB-2DBB-0240-BDFE-A04DD2C83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8513" y="306388"/>
            <a:ext cx="76596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0010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609600" y="8382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6504" name="Text Box 8"/>
          <p:cNvSpPr txBox="1">
            <a:spLocks noChangeArrowheads="1"/>
          </p:cNvSpPr>
          <p:nvPr userDrawn="1"/>
        </p:nvSpPr>
        <p:spPr bwMode="auto">
          <a:xfrm>
            <a:off x="381000" y="6400800"/>
            <a:ext cx="175260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08/25/</a:t>
            </a:r>
            <a:r>
              <a:rPr lang="en-US" sz="1200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 userDrawn="1"/>
        </p:nvSpPr>
        <p:spPr bwMode="auto">
          <a:xfrm>
            <a:off x="3429000" y="6400800"/>
            <a:ext cx="1752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+mn-cs"/>
              </a:rPr>
              <a:t>CS294-73 –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+mn-cs"/>
              </a:rPr>
              <a:t>Lecture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+mn-cs"/>
              </a:rPr>
              <a:t> 8</a:t>
            </a:r>
          </a:p>
          <a:p>
            <a:pPr>
              <a:spcBef>
                <a:spcPct val="50000"/>
              </a:spcBef>
              <a:defRPr/>
            </a:pPr>
            <a:endParaRPr lang="en-US" sz="1200" dirty="0">
              <a:solidFill>
                <a:schemeClr val="tx1"/>
              </a:solidFill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  <a:ea typeface="MS PGothic" pitchFamily="34" charset="-128"/>
          <a:cs typeface="MS PGothic" pitchFamily="34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Arial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2pPr>
      <a:lvl3pPr marL="1084263" indent="-16986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" charset="0"/>
          <a:ea typeface="MS PGothic" pitchFamily="34" charset="-128"/>
          <a:cs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  <a:ea typeface="MS PGothic" pitchFamily="34" charset="-128"/>
          <a:cs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aintainability" TargetMode="External"/><Relationship Id="rId3" Type="http://schemas.openxmlformats.org/officeDocument/2006/relationships/hyperlink" Target="http://en.wikipedia.org/wiki/Interface_(computer_science)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Robustness_(computer_science)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696200" cy="5419945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CS 294-73 (CCN 27241)</a:t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>Software Engineering for Scientific Computing</a:t>
            </a:r>
            <a:br>
              <a:rPr lang="en-US" dirty="0" smtClean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r>
              <a:rPr lang="en-US" sz="2000" dirty="0">
                <a:latin typeface="Helvetica" charset="0"/>
              </a:rPr>
              <a:t>http://www.cs.berkeley.edu/</a:t>
            </a:r>
            <a:r>
              <a:rPr lang="en-US" sz="2000" dirty="0" smtClean="0">
                <a:latin typeface="Helvetica" charset="0"/>
              </a:rPr>
              <a:t>~colella/CS294</a:t>
            </a:r>
            <a:r>
              <a:rPr lang="en-US" dirty="0" smtClean="0">
                <a:latin typeface="Helvetica" charset="0"/>
              </a:rPr>
              <a:t/>
            </a:r>
            <a:br>
              <a:rPr lang="en-US" dirty="0" smtClean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Lecture</a:t>
            </a:r>
            <a:r>
              <a:rPr lang="en-US" dirty="0" smtClean="0">
                <a:latin typeface="Helvetica" charset="0"/>
              </a:rPr>
              <a:t> 5:  C++ Key Concepts</a:t>
            </a:r>
            <a:br>
              <a:rPr lang="en-US" dirty="0" smtClean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4642553"/>
          </a:xfrm>
        </p:spPr>
        <p:txBody>
          <a:bodyPr/>
          <a:lstStyle/>
          <a:p>
            <a:r>
              <a:rPr lang="en-US" dirty="0" smtClean="0"/>
              <a:t>Separation of Concerns</a:t>
            </a:r>
          </a:p>
          <a:p>
            <a:pPr lvl="1"/>
            <a:r>
              <a:rPr lang="en-US" dirty="0" smtClean="0"/>
              <a:t>There is a small number of people that need to know how </a:t>
            </a:r>
            <a:r>
              <a:rPr lang="en-US" dirty="0" err="1" smtClean="0"/>
              <a:t>LevelFluxRegister</a:t>
            </a:r>
            <a:r>
              <a:rPr lang="en-US" dirty="0" smtClean="0"/>
              <a:t> is implemented.  </a:t>
            </a:r>
          </a:p>
          <a:p>
            <a:pPr lvl="1"/>
            <a:r>
              <a:rPr lang="en-US" dirty="0" smtClean="0"/>
              <a:t>There are a dozen people that need to know to use this class</a:t>
            </a:r>
          </a:p>
          <a:p>
            <a:pPr lvl="1"/>
            <a:r>
              <a:rPr lang="en-US" dirty="0" smtClean="0"/>
              <a:t>There are several dozen people that just need to know this class is doing it’s job.</a:t>
            </a:r>
          </a:p>
          <a:p>
            <a:r>
              <a:rPr lang="en-US" dirty="0" smtClean="0"/>
              <a:t>Improve </a:t>
            </a:r>
            <a:r>
              <a:rPr lang="en-US" dirty="0" smtClean="0">
                <a:hlinkClick r:id="rId2" tooltip="Maintainability"/>
              </a:rPr>
              <a:t>maintainability</a:t>
            </a:r>
            <a:r>
              <a:rPr lang="en-US" dirty="0" smtClean="0"/>
              <a:t> by enforcing logical boundaries between components. </a:t>
            </a:r>
          </a:p>
          <a:p>
            <a:endParaRPr lang="en-US" dirty="0" smtClean="0"/>
          </a:p>
          <a:p>
            <a:r>
              <a:rPr lang="en-US" dirty="0" smtClean="0"/>
              <a:t>Modules are typically incorporated into the program through </a:t>
            </a:r>
            <a:r>
              <a:rPr lang="en-US" dirty="0" smtClean="0">
                <a:hlinkClick r:id="rId3" tooltip="Interface (computer science)"/>
              </a:rPr>
              <a:t>interfaces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C++ makes this explicit with the </a:t>
            </a:r>
            <a:r>
              <a:rPr lang="en-US" dirty="0" smtClean="0">
                <a:latin typeface="Courier"/>
                <a:cs typeface="Courier"/>
              </a:rPr>
              <a:t>public</a:t>
            </a:r>
            <a:r>
              <a:rPr lang="en-US" dirty="0" smtClean="0"/>
              <a:t> interface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Inheritance   “is 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4891083"/>
          </a:xfrm>
        </p:spPr>
        <p:txBody>
          <a:bodyPr/>
          <a:lstStyle/>
          <a:p>
            <a:r>
              <a:rPr lang="en-US" dirty="0" smtClean="0"/>
              <a:t>One of two primary methods of abstraction in C++ (the other being templates)</a:t>
            </a:r>
          </a:p>
          <a:p>
            <a:r>
              <a:rPr lang="en-US" dirty="0" smtClean="0"/>
              <a:t>‘is-a’  </a:t>
            </a:r>
            <a:r>
              <a:rPr lang="en-US" dirty="0" err="1" smtClean="0"/>
              <a:t>vs</a:t>
            </a:r>
            <a:r>
              <a:rPr lang="en-US" dirty="0" smtClean="0"/>
              <a:t>  ‘has-a’</a:t>
            </a:r>
          </a:p>
          <a:p>
            <a:pPr lvl="1"/>
            <a:r>
              <a:rPr lang="en-US" dirty="0" smtClean="0"/>
              <a:t>inheriting from an object is telling a person that this object ‘is-a’ another object</a:t>
            </a:r>
          </a:p>
          <a:p>
            <a:pPr lvl="1"/>
            <a:r>
              <a:rPr lang="en-US" dirty="0" smtClean="0"/>
              <a:t>‘has-a’ is done in C++ by giving a class a member data member</a:t>
            </a:r>
          </a:p>
          <a:p>
            <a:pPr lvl="1"/>
            <a:r>
              <a:rPr lang="en-US" dirty="0" smtClean="0"/>
              <a:t>numerous failings in class design come from confusing these ideas.</a:t>
            </a:r>
          </a:p>
          <a:p>
            <a:pPr lvl="2"/>
            <a:r>
              <a:rPr lang="en-US" dirty="0" smtClean="0"/>
              <a:t>Imagine thinking of Counter as an ‘is-a’ relationship….</a:t>
            </a:r>
          </a:p>
          <a:p>
            <a:r>
              <a:rPr lang="en-US" dirty="0" smtClean="0"/>
              <a:t>Good rule of thumb:</a:t>
            </a:r>
          </a:p>
          <a:p>
            <a:pPr lvl="1"/>
            <a:r>
              <a:rPr lang="en-US" dirty="0" smtClean="0"/>
              <a:t>Does EVERY member function of the base class make sense for the derived class ?</a:t>
            </a:r>
          </a:p>
          <a:p>
            <a:endParaRPr lang="en-US" dirty="0" smtClean="0"/>
          </a:p>
          <a:p>
            <a:r>
              <a:rPr lang="en-US" dirty="0" smtClean="0"/>
              <a:t>How about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Simple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4833375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class </a:t>
            </a:r>
            <a:r>
              <a:rPr lang="en-US" sz="2000" dirty="0" err="1" smtClean="0">
                <a:latin typeface="Courier"/>
                <a:cs typeface="Courier"/>
              </a:rPr>
              <a:t>MonitoredCounter</a:t>
            </a:r>
            <a:r>
              <a:rPr lang="en-US" sz="2000" dirty="0" smtClean="0">
                <a:latin typeface="Courier"/>
                <a:cs typeface="Courier"/>
              </a:rPr>
              <a:t> : public Counter   {</a:t>
            </a:r>
          </a:p>
          <a:p>
            <a:pPr lvl="1">
              <a:buNone/>
            </a:pPr>
            <a:r>
              <a:rPr lang="en-US" sz="1600" dirty="0" smtClean="0">
                <a:latin typeface="Courier"/>
                <a:cs typeface="Courier"/>
              </a:rPr>
              <a:t>private:</a:t>
            </a:r>
          </a:p>
          <a:p>
            <a:pPr lvl="2">
              <a:buNone/>
            </a:pP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m_accessCount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r>
              <a:rPr lang="en-US" sz="1600" dirty="0" smtClean="0">
                <a:latin typeface="Courier"/>
                <a:cs typeface="Courier"/>
              </a:rPr>
              <a:t>public:</a:t>
            </a:r>
          </a:p>
          <a:p>
            <a:pPr lvl="2">
              <a:buNone/>
            </a:pPr>
            <a:r>
              <a:rPr lang="en-US" sz="1600" dirty="0" smtClean="0">
                <a:latin typeface="Courier"/>
                <a:cs typeface="Courier"/>
              </a:rPr>
              <a:t>MonitoredCounter():m_accessCount(0) {}</a:t>
            </a:r>
          </a:p>
          <a:p>
            <a:pPr lvl="2">
              <a:buNone/>
            </a:pPr>
            <a:r>
              <a:rPr lang="en-US" sz="1600" dirty="0" smtClean="0">
                <a:latin typeface="Courier"/>
                <a:cs typeface="Courier"/>
              </a:rPr>
              <a:t>virtual </a:t>
            </a: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getCounterValue</a:t>
            </a:r>
            <a:r>
              <a:rPr lang="en-US" sz="1600" dirty="0" smtClean="0">
                <a:latin typeface="Courier"/>
                <a:cs typeface="Courier"/>
              </a:rPr>
              <a:t>() {  </a:t>
            </a:r>
          </a:p>
          <a:p>
            <a:pPr lvl="3">
              <a:buNone/>
            </a:pPr>
            <a:r>
              <a:rPr lang="en-US" sz="1800" dirty="0" err="1" smtClean="0">
                <a:latin typeface="Courier"/>
                <a:cs typeface="Courier"/>
              </a:rPr>
              <a:t>m_accessCount</a:t>
            </a:r>
            <a:r>
              <a:rPr lang="en-US" sz="1800" dirty="0" smtClean="0">
                <a:latin typeface="Courier"/>
                <a:cs typeface="Courier"/>
              </a:rPr>
              <a:t>++;</a:t>
            </a:r>
          </a:p>
          <a:p>
            <a:pPr lvl="3">
              <a:buNone/>
            </a:pPr>
            <a:r>
              <a:rPr lang="en-US" sz="1800" dirty="0" smtClean="0">
                <a:latin typeface="Courier"/>
                <a:cs typeface="Courier"/>
              </a:rPr>
              <a:t>return </a:t>
            </a:r>
            <a:r>
              <a:rPr lang="en-US" sz="1800" dirty="0" err="1" smtClean="0">
                <a:latin typeface="Courier"/>
                <a:cs typeface="Courier"/>
              </a:rPr>
              <a:t>Counter::getCounterValue</a:t>
            </a:r>
            <a:r>
              <a:rPr lang="en-US" sz="1800" dirty="0" smtClean="0">
                <a:latin typeface="Courier"/>
                <a:cs typeface="Courier"/>
              </a:rPr>
              <a:t>();</a:t>
            </a:r>
          </a:p>
          <a:p>
            <a:pPr lvl="2">
              <a:buNone/>
            </a:pPr>
            <a:r>
              <a:rPr lang="en-US" sz="1600" dirty="0" smtClean="0">
                <a:latin typeface="Courier"/>
                <a:cs typeface="Courier"/>
              </a:rPr>
              <a:t>} </a:t>
            </a:r>
          </a:p>
          <a:p>
            <a:pPr lvl="2">
              <a:buNone/>
            </a:pPr>
            <a:r>
              <a:rPr lang="en-US" sz="1600" dirty="0" smtClean="0">
                <a:latin typeface="Courier"/>
                <a:cs typeface="Courier"/>
              </a:rPr>
              <a:t>virtual </a:t>
            </a: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accessCount(){return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m_accessCount</a:t>
            </a:r>
            <a:r>
              <a:rPr lang="en-US" sz="1600" dirty="0" smtClean="0">
                <a:latin typeface="Courier"/>
                <a:cs typeface="Courier"/>
              </a:rPr>
              <a:t>;}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};</a:t>
            </a:r>
          </a:p>
          <a:p>
            <a:r>
              <a:rPr lang="en-US" sz="2000" dirty="0" smtClean="0"/>
              <a:t>What compiler errors will occur if I try to compile this .</a:t>
            </a:r>
            <a:r>
              <a:rPr lang="en-US" sz="2000" dirty="0" err="1" smtClean="0"/>
              <a:t>cpp</a:t>
            </a:r>
            <a:r>
              <a:rPr lang="en-US" sz="2000" dirty="0" smtClean="0"/>
              <a:t> file ?</a:t>
            </a:r>
          </a:p>
          <a:p>
            <a:r>
              <a:rPr lang="en-US" sz="2000" dirty="0" smtClean="0"/>
              <a:t>Have we satisfied our rule of thumb for an ‘is-a’ relationship?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Simple Inheritance with fixes!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322483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#</a:t>
            </a:r>
            <a:r>
              <a:rPr lang="en-US" sz="1800" dirty="0" err="1" smtClean="0">
                <a:latin typeface="Courier"/>
                <a:cs typeface="Courier"/>
              </a:rPr>
              <a:t>ifndef</a:t>
            </a:r>
            <a:r>
              <a:rPr lang="en-US" sz="1800" dirty="0" smtClean="0">
                <a:latin typeface="Courier"/>
                <a:cs typeface="Courier"/>
              </a:rPr>
              <a:t> MONITOREDCOUNTER_H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#define MONITOREDCOUNTER_H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#include “</a:t>
            </a:r>
            <a:r>
              <a:rPr lang="en-US" sz="1800" dirty="0" err="1" smtClean="0">
                <a:latin typeface="Courier"/>
                <a:cs typeface="Courier"/>
              </a:rPr>
              <a:t>Counter.H</a:t>
            </a:r>
            <a:r>
              <a:rPr lang="en-US" sz="1800" dirty="0" smtClean="0">
                <a:latin typeface="Courier"/>
                <a:cs typeface="Courier"/>
              </a:rPr>
              <a:t>”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#include “</a:t>
            </a:r>
            <a:r>
              <a:rPr lang="en-US" sz="1800" dirty="0" err="1" smtClean="0">
                <a:latin typeface="Courier"/>
                <a:cs typeface="Courier"/>
              </a:rPr>
              <a:t>NamespaceHeader.H</a:t>
            </a:r>
            <a:r>
              <a:rPr lang="en-US" sz="1800" dirty="0" smtClean="0">
                <a:latin typeface="Courier"/>
                <a:cs typeface="Courier"/>
              </a:rPr>
              <a:t>”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class </a:t>
            </a:r>
            <a:r>
              <a:rPr lang="en-US" sz="1800" dirty="0" err="1" smtClean="0">
                <a:latin typeface="Courier"/>
                <a:cs typeface="Courier"/>
              </a:rPr>
              <a:t>MonitoredCounter</a:t>
            </a:r>
            <a:r>
              <a:rPr lang="en-US" sz="1800" dirty="0" smtClean="0">
                <a:latin typeface="Courier"/>
                <a:cs typeface="Courier"/>
              </a:rPr>
              <a:t> : public Counter   {</a:t>
            </a:r>
          </a:p>
          <a:p>
            <a:pPr lvl="1">
              <a:buNone/>
            </a:pPr>
            <a:r>
              <a:rPr lang="en-US" sz="1400" dirty="0" smtClean="0">
                <a:latin typeface="Courier"/>
                <a:cs typeface="Courier"/>
              </a:rPr>
              <a:t>private:</a:t>
            </a:r>
          </a:p>
          <a:p>
            <a:pPr lvl="2"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mutable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m_accessCount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r>
              <a:rPr lang="en-US" sz="1400" dirty="0" smtClean="0">
                <a:latin typeface="Courier"/>
                <a:cs typeface="Courier"/>
              </a:rPr>
              <a:t>public: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MonitoredCounter():m_accessCount(0) {}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virtual 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getCounterValue</a:t>
            </a:r>
            <a:r>
              <a:rPr lang="en-US" sz="1400" dirty="0" smtClean="0">
                <a:latin typeface="Courier"/>
                <a:cs typeface="Courier"/>
              </a:rPr>
              <a:t>() {  </a:t>
            </a:r>
          </a:p>
          <a:p>
            <a:pPr lvl="3">
              <a:buNone/>
            </a:pPr>
            <a:r>
              <a:rPr lang="en-US" sz="1600" dirty="0" err="1" smtClean="0">
                <a:latin typeface="Courier"/>
                <a:cs typeface="Courier"/>
              </a:rPr>
              <a:t>m_accessCount</a:t>
            </a:r>
            <a:r>
              <a:rPr lang="en-US" sz="1600" dirty="0" smtClean="0">
                <a:latin typeface="Courier"/>
                <a:cs typeface="Courier"/>
              </a:rPr>
              <a:t>++;</a:t>
            </a:r>
          </a:p>
          <a:p>
            <a:pPr lvl="3">
              <a:buNone/>
            </a:pPr>
            <a:r>
              <a:rPr lang="en-US" sz="1600" dirty="0" smtClean="0">
                <a:latin typeface="Courier"/>
                <a:cs typeface="Courier"/>
              </a:rPr>
              <a:t>return </a:t>
            </a:r>
            <a:r>
              <a:rPr lang="en-US" sz="1600" dirty="0" err="1" smtClean="0">
                <a:latin typeface="Courier"/>
                <a:cs typeface="Courier"/>
              </a:rPr>
              <a:t>Counter::getCounterValue</a:t>
            </a:r>
            <a:r>
              <a:rPr lang="en-US" sz="1600" dirty="0" smtClean="0">
                <a:latin typeface="Courier"/>
                <a:cs typeface="Courier"/>
              </a:rPr>
              <a:t>();}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const 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virtual 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accessCount(){return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m_accessCount</a:t>
            </a:r>
            <a:r>
              <a:rPr lang="en-US" sz="1400" dirty="0" smtClean="0">
                <a:latin typeface="Courier"/>
                <a:cs typeface="Courier"/>
              </a:rPr>
              <a:t>;}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const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};</a:t>
            </a:r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#include “</a:t>
            </a:r>
            <a:r>
              <a:rPr lang="en-US" sz="2000" dirty="0" err="1" smtClean="0">
                <a:latin typeface="Courier"/>
                <a:cs typeface="Courier"/>
              </a:rPr>
              <a:t>NamespaceFooter.H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#</a:t>
            </a:r>
            <a:r>
              <a:rPr lang="en-US" sz="2000" dirty="0" err="1" smtClean="0">
                <a:latin typeface="Courier"/>
                <a:cs typeface="Courier"/>
              </a:rPr>
              <a:t>endif</a:t>
            </a:r>
            <a:endParaRPr lang="en-US" sz="2000" dirty="0" smtClean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Constructors are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631286"/>
          </a:xfrm>
        </p:spPr>
        <p:txBody>
          <a:bodyPr/>
          <a:lstStyle/>
          <a:p>
            <a:r>
              <a:rPr lang="en-US" sz="2000" dirty="0" smtClean="0"/>
              <a:t>What happens when I declare a new </a:t>
            </a:r>
            <a:r>
              <a:rPr lang="en-US" sz="2000" dirty="0" err="1" smtClean="0">
                <a:latin typeface="Courier"/>
                <a:cs typeface="Courier"/>
              </a:rPr>
              <a:t>MonitoredCounter</a:t>
            </a:r>
            <a:r>
              <a:rPr lang="en-US" sz="2000" dirty="0" smtClean="0"/>
              <a:t> object ?</a:t>
            </a:r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#include “</a:t>
            </a:r>
            <a:r>
              <a:rPr lang="en-US" sz="2000" dirty="0" err="1" smtClean="0">
                <a:latin typeface="Courier"/>
                <a:cs typeface="Courier"/>
              </a:rPr>
              <a:t>MonitoredCounter.H</a:t>
            </a:r>
            <a:r>
              <a:rPr lang="en-US" sz="2000" dirty="0" smtClean="0">
                <a:latin typeface="Courier"/>
                <a:cs typeface="Courier"/>
              </a:rPr>
              <a:t>”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main(int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argc</a:t>
            </a:r>
            <a:r>
              <a:rPr lang="en-US" sz="2000" dirty="0" smtClean="0">
                <a:latin typeface="Courier"/>
                <a:cs typeface="Courier"/>
              </a:rPr>
              <a:t>, char* </a:t>
            </a:r>
            <a:r>
              <a:rPr lang="en-US" sz="2000" dirty="0" err="1" smtClean="0">
                <a:latin typeface="Courier"/>
                <a:cs typeface="Courier"/>
              </a:rPr>
              <a:t>argv</a:t>
            </a:r>
            <a:r>
              <a:rPr lang="en-US" sz="2000" dirty="0" smtClean="0">
                <a:latin typeface="Courier"/>
                <a:cs typeface="Courier"/>
              </a:rPr>
              <a:t>[])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sz="1600" dirty="0" err="1" smtClean="0">
                <a:latin typeface="Courier"/>
                <a:cs typeface="Courier"/>
              </a:rPr>
              <a:t>MonitoredCounter</a:t>
            </a:r>
            <a:r>
              <a:rPr lang="en-US" sz="1600" dirty="0" smtClean="0">
                <a:latin typeface="Courier"/>
                <a:cs typeface="Courier"/>
              </a:rPr>
              <a:t> c1, c2[2];</a:t>
            </a:r>
          </a:p>
          <a:p>
            <a:pPr lvl="1">
              <a:buNone/>
            </a:pP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checkValue</a:t>
            </a:r>
            <a:r>
              <a:rPr lang="en-US" sz="1600" dirty="0" smtClean="0">
                <a:latin typeface="Courier"/>
                <a:cs typeface="Courier"/>
              </a:rPr>
              <a:t> = c1.getCounterValue();</a:t>
            </a:r>
          </a:p>
          <a:p>
            <a:pPr lvl="1">
              <a:buNone/>
            </a:pPr>
            <a:r>
              <a:rPr lang="en-US" sz="1600" dirty="0" err="1" smtClean="0">
                <a:latin typeface="Courier"/>
                <a:cs typeface="Courier"/>
              </a:rPr>
              <a:t>checkValue</a:t>
            </a:r>
            <a:r>
              <a:rPr lang="en-US" sz="1600" dirty="0" smtClean="0">
                <a:latin typeface="Courier"/>
                <a:cs typeface="Courier"/>
              </a:rPr>
              <a:t> = c2[0].getCounterValue();</a:t>
            </a:r>
          </a:p>
          <a:p>
            <a:pPr lvl="1">
              <a:buNone/>
            </a:pP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howBig</a:t>
            </a:r>
            <a:r>
              <a:rPr lang="en-US" sz="1600" dirty="0" smtClean="0">
                <a:latin typeface="Courier"/>
                <a:cs typeface="Courier"/>
              </a:rPr>
              <a:t> = </a:t>
            </a:r>
            <a:r>
              <a:rPr lang="en-US" sz="1600" dirty="0" err="1" smtClean="0">
                <a:latin typeface="Courier"/>
                <a:cs typeface="Courier"/>
              </a:rPr>
              <a:t>sizeof(MonitoredCounter</a:t>
            </a:r>
            <a:r>
              <a:rPr lang="en-US" sz="1600" dirty="0" smtClean="0">
                <a:latin typeface="Courier"/>
                <a:cs typeface="Courier"/>
              </a:rPr>
              <a:t>); // care to guess? </a:t>
            </a:r>
          </a:p>
          <a:p>
            <a:pPr lvl="1">
              <a:buNone/>
            </a:pPr>
            <a:r>
              <a:rPr lang="en-US" sz="1600" dirty="0" smtClean="0">
                <a:latin typeface="Courier"/>
                <a:cs typeface="Courier"/>
              </a:rPr>
              <a:t>return </a:t>
            </a:r>
            <a:r>
              <a:rPr lang="en-US" sz="1600" dirty="0" err="1" smtClean="0">
                <a:latin typeface="Courier"/>
                <a:cs typeface="Courier"/>
              </a:rPr>
              <a:t>checkValue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r>
              <a:rPr lang="en-US" sz="2000" dirty="0" smtClean="0">
                <a:cs typeface="Courier"/>
              </a:rPr>
              <a:t>Compiler will build a .</a:t>
            </a:r>
            <a:r>
              <a:rPr lang="en-US" sz="2000" dirty="0" err="1" smtClean="0">
                <a:cs typeface="Courier"/>
              </a:rPr>
              <a:t>o</a:t>
            </a:r>
            <a:r>
              <a:rPr lang="en-US" sz="2000" dirty="0" smtClean="0">
                <a:cs typeface="Courier"/>
              </a:rPr>
              <a:t> file</a:t>
            </a:r>
          </a:p>
          <a:p>
            <a:pPr lvl="1"/>
            <a:r>
              <a:rPr lang="en-US" sz="1600" dirty="0" smtClean="0">
                <a:cs typeface="Courier"/>
              </a:rPr>
              <a:t>make room on the stack for one </a:t>
            </a:r>
            <a:r>
              <a:rPr lang="en-US" sz="1600" dirty="0" err="1" smtClean="0">
                <a:cs typeface="Courier"/>
              </a:rPr>
              <a:t>int</a:t>
            </a:r>
            <a:r>
              <a:rPr lang="en-US" sz="1600" dirty="0" smtClean="0">
                <a:cs typeface="Courier"/>
              </a:rPr>
              <a:t> and one char* object</a:t>
            </a:r>
          </a:p>
          <a:p>
            <a:pPr lvl="1"/>
            <a:r>
              <a:rPr lang="en-US" sz="1600" dirty="0" smtClean="0">
                <a:cs typeface="Courier"/>
              </a:rPr>
              <a:t>make room on the stack, using the D declaration, for three </a:t>
            </a:r>
            <a:r>
              <a:rPr lang="en-US" sz="1600" dirty="0" err="1" smtClean="0">
                <a:latin typeface="Courier"/>
                <a:cs typeface="Courier"/>
              </a:rPr>
              <a:t>MonitoredCounter</a:t>
            </a:r>
            <a:r>
              <a:rPr lang="en-US" sz="1600" dirty="0" smtClean="0">
                <a:cs typeface="Courier"/>
              </a:rPr>
              <a:t> objects and two </a:t>
            </a:r>
            <a:r>
              <a:rPr lang="en-US" sz="1600" dirty="0" err="1" smtClean="0">
                <a:cs typeface="Courier"/>
              </a:rPr>
              <a:t>int</a:t>
            </a:r>
            <a:r>
              <a:rPr lang="en-US" sz="1600" dirty="0" smtClean="0">
                <a:cs typeface="Courier"/>
              </a:rPr>
              <a:t> object.</a:t>
            </a:r>
          </a:p>
          <a:p>
            <a:pPr lvl="1"/>
            <a:r>
              <a:rPr lang="en-US" sz="1600" dirty="0" smtClean="0">
                <a:cs typeface="Courier"/>
              </a:rPr>
              <a:t>Call the inheritance tree of constructor objects</a:t>
            </a:r>
          </a:p>
          <a:p>
            <a:pPr lvl="2"/>
            <a:r>
              <a:rPr lang="en-US" sz="1600" dirty="0" smtClean="0">
                <a:cs typeface="Courier"/>
              </a:rPr>
              <a:t>call </a:t>
            </a:r>
            <a:r>
              <a:rPr lang="en-US" sz="1600" dirty="0" smtClean="0">
                <a:latin typeface="Courier"/>
                <a:cs typeface="Courier"/>
              </a:rPr>
              <a:t>Counter</a:t>
            </a:r>
            <a:r>
              <a:rPr lang="en-US" sz="1600" dirty="0" smtClean="0">
                <a:cs typeface="Courier"/>
              </a:rPr>
              <a:t>’s null constructor, then </a:t>
            </a:r>
            <a:r>
              <a:rPr lang="en-US" sz="1600" dirty="0" err="1" smtClean="0">
                <a:latin typeface="Courier"/>
                <a:cs typeface="Courier"/>
              </a:rPr>
              <a:t>MonitoredCounter</a:t>
            </a:r>
            <a:r>
              <a:rPr lang="en-US" sz="1600" dirty="0" err="1" smtClean="0">
                <a:cs typeface="Courier"/>
              </a:rPr>
              <a:t>’s</a:t>
            </a:r>
            <a:r>
              <a:rPr lang="en-US" sz="1600" dirty="0" smtClean="0">
                <a:cs typeface="Courier"/>
              </a:rPr>
              <a:t> null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Objects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141151"/>
          </a:xfrm>
        </p:spPr>
        <p:txBody>
          <a:bodyPr/>
          <a:lstStyle/>
          <a:p>
            <a:pPr lvl="1"/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FooBar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FooBar</a:t>
            </a:r>
            <a:r>
              <a:rPr lang="en-US" dirty="0" smtClean="0"/>
              <a:t>&amp; </a:t>
            </a:r>
            <a:r>
              <a:rPr lang="en-US" dirty="0" err="1" smtClean="0"/>
              <a:t>m</a:t>
            </a:r>
            <a:r>
              <a:rPr lang="en-US" dirty="0" smtClean="0"/>
              <a:t> = </a:t>
            </a:r>
            <a:r>
              <a:rPr lang="en-US" dirty="0" err="1" smtClean="0"/>
              <a:t>tr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FooBar</a:t>
            </a:r>
            <a:r>
              <a:rPr lang="en-US" dirty="0" smtClean="0"/>
              <a:t>* </a:t>
            </a:r>
            <a:r>
              <a:rPr lang="en-US" dirty="0" err="1" smtClean="0"/>
              <a:t>p</a:t>
            </a:r>
            <a:r>
              <a:rPr lang="en-US" dirty="0" smtClean="0"/>
              <a:t> = &amp;</a:t>
            </a:r>
            <a:r>
              <a:rPr lang="en-US" dirty="0" err="1" smtClean="0"/>
              <a:t>tr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FooBar</a:t>
            </a:r>
            <a:r>
              <a:rPr lang="en-US" dirty="0" smtClean="0"/>
              <a:t>  v[10];</a:t>
            </a:r>
          </a:p>
          <a:p>
            <a:pPr lvl="1"/>
            <a:r>
              <a:rPr lang="en-US" dirty="0" err="1" smtClean="0"/>
              <a:t>m</a:t>
            </a:r>
            <a:r>
              <a:rPr lang="en-US" dirty="0" smtClean="0"/>
              <a:t> = v[5];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=</a:t>
            </a:r>
            <a:r>
              <a:rPr lang="en-US" dirty="0" err="1" smtClean="0"/>
              <a:t>v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</a:t>
            </a:r>
            <a:r>
              <a:rPr lang="en-US" dirty="0" smtClean="0"/>
              <a:t>=p[3];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++; </a:t>
            </a:r>
            <a:r>
              <a:rPr lang="en-US" dirty="0" err="1" smtClean="0"/>
              <a:t>p</a:t>
            </a:r>
            <a:r>
              <a:rPr lang="en-US" dirty="0" smtClean="0"/>
              <a:t>++; //  OK</a:t>
            </a:r>
          </a:p>
          <a:p>
            <a:pPr lvl="1"/>
            <a:r>
              <a:rPr lang="en-US" dirty="0" err="1" smtClean="0"/>
              <a:t>m</a:t>
            </a:r>
            <a:r>
              <a:rPr lang="en-US" dirty="0" smtClean="0"/>
              <a:t>++;  //uh, would this work ?    see later for how this might work</a:t>
            </a:r>
          </a:p>
          <a:p>
            <a:pPr lvl="1"/>
            <a:r>
              <a:rPr lang="en-US" dirty="0" err="1" smtClean="0"/>
              <a:t>m</a:t>
            </a:r>
            <a:r>
              <a:rPr lang="en-US" dirty="0" smtClean="0"/>
              <a:t>=p[3];  // what element of </a:t>
            </a:r>
            <a:r>
              <a:rPr lang="en-US" dirty="0" err="1" smtClean="0"/>
              <a:t>v</a:t>
            </a:r>
            <a:r>
              <a:rPr lang="en-US" dirty="0" smtClean="0"/>
              <a:t> is this pointing to now ?</a:t>
            </a:r>
          </a:p>
          <a:p>
            <a:pPr lvl="1"/>
            <a:r>
              <a:rPr lang="en-US" dirty="0" err="1" smtClean="0"/>
              <a:t>FooBar</a:t>
            </a:r>
            <a:r>
              <a:rPr lang="en-US" dirty="0" smtClean="0"/>
              <a:t>* v2 = new FooBar[5];</a:t>
            </a:r>
          </a:p>
          <a:p>
            <a:pPr lvl="1"/>
            <a:r>
              <a:rPr lang="en-US" dirty="0" err="1" smtClean="0"/>
              <a:t>FooBar</a:t>
            </a:r>
            <a:r>
              <a:rPr lang="en-US" dirty="0" smtClean="0"/>
              <a:t>* v3 = malloc(5*</a:t>
            </a:r>
            <a:r>
              <a:rPr lang="en-US" dirty="0" err="1" smtClean="0"/>
              <a:t>sizeof(FooBar</a:t>
            </a:r>
            <a:r>
              <a:rPr lang="en-US" dirty="0" smtClean="0"/>
              <a:t>)); // how are v3 and v2 different?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4385560"/>
          </a:xfrm>
        </p:spPr>
        <p:txBody>
          <a:bodyPr/>
          <a:lstStyle/>
          <a:p>
            <a:r>
              <a:rPr lang="en-US" dirty="0" smtClean="0"/>
              <a:t>Declaration (also called a prototype)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double </a:t>
            </a:r>
            <a:r>
              <a:rPr lang="en-US" dirty="0" err="1" smtClean="0">
                <a:latin typeface="Courier"/>
                <a:cs typeface="Courier"/>
              </a:rPr>
              <a:t>extractNorm(int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a_el</a:t>
            </a:r>
            <a:r>
              <a:rPr lang="en-US" dirty="0" smtClean="0">
                <a:latin typeface="Courier"/>
                <a:cs typeface="Courier"/>
              </a:rPr>
              <a:t>, double[3]&amp; </a:t>
            </a:r>
            <a:r>
              <a:rPr lang="en-US" dirty="0" err="1" smtClean="0">
                <a:latin typeface="Courier"/>
                <a:cs typeface="Courier"/>
              </a:rPr>
              <a:t>a_vec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MaxFactor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a_ele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lvl="1"/>
            <a:r>
              <a:rPr lang="en-US" dirty="0" smtClean="0"/>
              <a:t>We are telling the compiler:</a:t>
            </a:r>
          </a:p>
          <a:p>
            <a:pPr lvl="2"/>
            <a:r>
              <a:rPr lang="en-US" dirty="0" smtClean="0"/>
              <a:t>There </a:t>
            </a:r>
            <a:r>
              <a:rPr lang="en-US" i="1" dirty="0" smtClean="0"/>
              <a:t>will be </a:t>
            </a:r>
            <a:r>
              <a:rPr lang="en-US" dirty="0" smtClean="0"/>
              <a:t>a function with the name </a:t>
            </a:r>
            <a:r>
              <a:rPr lang="en-US" dirty="0" err="1" smtClean="0"/>
              <a:t>extractNorm</a:t>
            </a:r>
            <a:r>
              <a:rPr lang="en-US" dirty="0" smtClean="0"/>
              <a:t> which</a:t>
            </a:r>
          </a:p>
          <a:p>
            <a:pPr lvl="3"/>
            <a:r>
              <a:rPr lang="en-US" dirty="0" smtClean="0"/>
              <a:t>takes three arguments: an </a:t>
            </a:r>
            <a:r>
              <a:rPr lang="en-US" dirty="0" err="1" smtClean="0"/>
              <a:t>int</a:t>
            </a:r>
            <a:r>
              <a:rPr lang="en-US" dirty="0" smtClean="0"/>
              <a:t>, a reference to a </a:t>
            </a:r>
            <a:r>
              <a:rPr lang="en-US" dirty="0" err="1" smtClean="0"/>
              <a:t>trilplet</a:t>
            </a:r>
            <a:r>
              <a:rPr lang="en-US" dirty="0" smtClean="0"/>
              <a:t> of double precision numbers, and an object of type </a:t>
            </a:r>
            <a:r>
              <a:rPr lang="en-US" dirty="0" err="1" smtClean="0"/>
              <a:t>MaxFactor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on completion will return a double precision floating point number</a:t>
            </a:r>
            <a:r>
              <a:rPr lang="en-US" dirty="0" smtClean="0"/>
              <a:t>.	</a:t>
            </a:r>
          </a:p>
          <a:p>
            <a:r>
              <a:rPr lang="en-US" dirty="0" smtClean="0"/>
              <a:t>Declarations go into a </a:t>
            </a:r>
            <a:r>
              <a:rPr lang="en-US" i="1" dirty="0" smtClean="0"/>
              <a:t>header</a:t>
            </a:r>
            <a:r>
              <a:rPr lang="en-US" dirty="0" smtClean="0"/>
              <a:t> file. </a:t>
            </a:r>
          </a:p>
          <a:p>
            <a:pPr lvl="1"/>
            <a:r>
              <a:rPr lang="en-US" dirty="0" smtClean="0"/>
              <a:t>Header files will have the file extension .</a:t>
            </a:r>
            <a:r>
              <a:rPr lang="en-US" dirty="0" err="1" smtClean="0"/>
              <a:t>h</a:t>
            </a:r>
            <a:r>
              <a:rPr lang="en-US" dirty="0" smtClean="0"/>
              <a:t> or .H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Source file </a:t>
            </a:r>
            <a:r>
              <a:rPr lang="en-US" dirty="0" err="1" smtClean="0"/>
              <a:t>littleFile.cpp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4938788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double </a:t>
            </a:r>
            <a:r>
              <a:rPr lang="en-US" sz="2000" dirty="0" err="1" smtClean="0">
                <a:latin typeface="Courier"/>
                <a:cs typeface="Courier"/>
              </a:rPr>
              <a:t>extractNorm(int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a_el</a:t>
            </a:r>
            <a:r>
              <a:rPr lang="en-US" sz="2000" dirty="0" smtClean="0">
                <a:latin typeface="Courier"/>
                <a:cs typeface="Courier"/>
              </a:rPr>
              <a:t>, double a_vec[3], </a:t>
            </a:r>
            <a:r>
              <a:rPr lang="en-US" sz="2000" dirty="0" err="1" smtClean="0">
                <a:latin typeface="Courier"/>
                <a:cs typeface="Courier"/>
              </a:rPr>
              <a:t>MaxFactor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a_ele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bool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rightQuadrant(double</a:t>
            </a:r>
            <a:r>
              <a:rPr lang="en-US" sz="2000" dirty="0" smtClean="0">
                <a:latin typeface="Courier"/>
                <a:cs typeface="Courier"/>
              </a:rPr>
              <a:t> a_vex[3], </a:t>
            </a:r>
            <a:r>
              <a:rPr lang="en-US" sz="2000" dirty="0" err="1" smtClean="0">
                <a:latin typeface="Courier"/>
                <a:cs typeface="Courier"/>
              </a:rPr>
              <a:t>MaxFactor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a_blink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sz="1600" dirty="0" smtClean="0">
                <a:latin typeface="Courier"/>
                <a:cs typeface="Courier"/>
              </a:rPr>
              <a:t>if(extractNorm(1,vex, blink)&gt;0) return true;</a:t>
            </a:r>
          </a:p>
          <a:p>
            <a:pPr lvl="1">
              <a:buNone/>
            </a:pPr>
            <a:r>
              <a:rPr lang="en-US" sz="1600" dirty="0" smtClean="0">
                <a:latin typeface="Courier"/>
                <a:cs typeface="Courier"/>
              </a:rPr>
              <a:t>return false;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&gt;</a:t>
            </a:r>
            <a:r>
              <a:rPr lang="en-US" sz="2000" dirty="0" err="1" smtClean="0">
                <a:latin typeface="Courier"/>
                <a:cs typeface="Courier"/>
              </a:rPr>
              <a:t>g</a:t>
            </a:r>
            <a:r>
              <a:rPr lang="en-US" sz="2000" dirty="0" smtClean="0">
                <a:latin typeface="Courier"/>
                <a:cs typeface="Courier"/>
              </a:rPr>
              <a:t>++ -</a:t>
            </a:r>
            <a:r>
              <a:rPr lang="en-US" sz="2000" dirty="0" err="1" smtClean="0">
                <a:latin typeface="Courier"/>
                <a:cs typeface="Courier"/>
              </a:rPr>
              <a:t>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littleFile.cpp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littleFile.cpp:3: error: ‘</a:t>
            </a:r>
            <a:r>
              <a:rPr lang="en-US" sz="2000" dirty="0" err="1" smtClean="0">
                <a:latin typeface="Courier"/>
                <a:cs typeface="Courier"/>
              </a:rPr>
              <a:t>MaxFactor</a:t>
            </a:r>
            <a:r>
              <a:rPr lang="en-US" sz="2000" dirty="0" smtClean="0">
                <a:latin typeface="Courier"/>
                <a:cs typeface="Courier"/>
              </a:rPr>
              <a:t>’ has not been declared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littleFile.cpp:4: error: ‘</a:t>
            </a:r>
            <a:r>
              <a:rPr lang="en-US" sz="2000" dirty="0" err="1" smtClean="0">
                <a:latin typeface="Courier"/>
                <a:cs typeface="Courier"/>
              </a:rPr>
              <a:t>MaxFactor</a:t>
            </a:r>
            <a:r>
              <a:rPr lang="en-US" sz="2000" dirty="0" smtClean="0">
                <a:latin typeface="Courier"/>
                <a:cs typeface="Courier"/>
              </a:rPr>
              <a:t>’ has not been declared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err="1" smtClean="0"/>
              <a:t>littleFile.cpp</a:t>
            </a:r>
            <a:r>
              <a:rPr lang="en-US" dirty="0" smtClean="0"/>
              <a:t> but a bit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105500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enum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MaxFactor</a:t>
            </a:r>
            <a:r>
              <a:rPr lang="en-US" sz="2000" dirty="0" smtClean="0">
                <a:latin typeface="Courier"/>
                <a:cs typeface="Courier"/>
              </a:rPr>
              <a:t> {LEFT, RIGHT, STRAIGHT};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HowAboutAnIntRightHere</a:t>
            </a:r>
            <a:r>
              <a:rPr lang="en-US" sz="2000" dirty="0" smtClean="0">
                <a:latin typeface="Courier"/>
                <a:cs typeface="Courier"/>
              </a:rPr>
              <a:t>=5;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double </a:t>
            </a:r>
            <a:r>
              <a:rPr lang="en-US" sz="2000" dirty="0" err="1" smtClean="0">
                <a:latin typeface="Courier"/>
                <a:cs typeface="Courier"/>
              </a:rPr>
              <a:t>extractNorm(int</a:t>
            </a:r>
            <a:r>
              <a:rPr lang="en-US" sz="2000" dirty="0" smtClean="0">
                <a:latin typeface="Courier"/>
                <a:cs typeface="Courier"/>
              </a:rPr>
              <a:t> a, double vec[3], </a:t>
            </a:r>
            <a:r>
              <a:rPr lang="en-US" sz="2000" dirty="0" err="1" smtClean="0">
                <a:latin typeface="Courier"/>
                <a:cs typeface="Courier"/>
              </a:rPr>
              <a:t>MaxFactor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ele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bool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rightQuadrant(double</a:t>
            </a:r>
            <a:r>
              <a:rPr lang="en-US" sz="2000" dirty="0" smtClean="0">
                <a:latin typeface="Courier"/>
                <a:cs typeface="Courier"/>
              </a:rPr>
              <a:t> vex[3], </a:t>
            </a:r>
            <a:r>
              <a:rPr lang="en-US" sz="2000" dirty="0" err="1" smtClean="0">
                <a:latin typeface="Courier"/>
                <a:cs typeface="Courier"/>
              </a:rPr>
              <a:t>MaxFactor</a:t>
            </a:r>
            <a:r>
              <a:rPr lang="en-US" sz="2000" dirty="0" smtClean="0">
                <a:latin typeface="Courier"/>
                <a:cs typeface="Courier"/>
              </a:rPr>
              <a:t> blink)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sz="1600" dirty="0" smtClean="0">
                <a:latin typeface="Courier"/>
                <a:cs typeface="Courier"/>
              </a:rPr>
              <a:t>if(extractNorm(1,vex, blink)&gt;0) return true;</a:t>
            </a:r>
          </a:p>
          <a:p>
            <a:pPr lvl="1">
              <a:buNone/>
            </a:pPr>
            <a:r>
              <a:rPr lang="en-US" sz="1600" dirty="0" smtClean="0">
                <a:latin typeface="Courier"/>
                <a:cs typeface="Courier"/>
              </a:rPr>
              <a:t>return false;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&gt;</a:t>
            </a:r>
            <a:r>
              <a:rPr lang="en-US" sz="2000" dirty="0" err="1" smtClean="0">
                <a:latin typeface="Courier"/>
                <a:cs typeface="Courier"/>
              </a:rPr>
              <a:t>g</a:t>
            </a:r>
            <a:r>
              <a:rPr lang="en-US" sz="2000" dirty="0" smtClean="0">
                <a:latin typeface="Courier"/>
                <a:cs typeface="Courier"/>
              </a:rPr>
              <a:t>++ -</a:t>
            </a:r>
            <a:r>
              <a:rPr lang="en-US" sz="2000" dirty="0" err="1" smtClean="0">
                <a:latin typeface="Courier"/>
                <a:cs typeface="Courier"/>
              </a:rPr>
              <a:t>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littleFile.cpp</a:t>
            </a:r>
            <a:r>
              <a:rPr lang="en-US" dirty="0" smtClean="0">
                <a:latin typeface="Courier"/>
                <a:cs typeface="Courier"/>
              </a:rPr>
              <a:t> ; </a:t>
            </a:r>
            <a:r>
              <a:rPr lang="en-US" dirty="0" err="1" smtClean="0">
                <a:latin typeface="Courier"/>
                <a:cs typeface="Courier"/>
              </a:rPr>
              <a:t>ls</a:t>
            </a: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littleFile.o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2000" dirty="0" smtClean="0">
              <a:cs typeface="Courier"/>
            </a:endParaRPr>
          </a:p>
          <a:p>
            <a:r>
              <a:rPr lang="en-US" sz="2000" dirty="0" smtClean="0">
                <a:cs typeface="Courier"/>
              </a:rPr>
              <a:t>So, what is in this file we just made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Let’s look at an object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896486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&gt;file </a:t>
            </a:r>
            <a:r>
              <a:rPr lang="en-US" sz="2000" dirty="0" err="1" smtClean="0">
                <a:latin typeface="Courier"/>
                <a:cs typeface="Courier"/>
              </a:rPr>
              <a:t>littleFile.o</a:t>
            </a:r>
            <a:r>
              <a:rPr lang="en-US" sz="2000" dirty="0" smtClean="0">
                <a:latin typeface="Courier"/>
                <a:cs typeface="Courier"/>
              </a:rPr>
              <a:t>; nm </a:t>
            </a:r>
            <a:r>
              <a:rPr lang="en-US" sz="2000" dirty="0" err="1" smtClean="0">
                <a:latin typeface="Courier"/>
                <a:cs typeface="Courier"/>
              </a:rPr>
              <a:t>littleFile.o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littleFile.o</a:t>
            </a:r>
            <a:r>
              <a:rPr lang="en-US" sz="2000" dirty="0" smtClean="0">
                <a:latin typeface="Courier"/>
                <a:cs typeface="Courier"/>
              </a:rPr>
              <a:t>: Mach-O 64-bit object x86_64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0000000000000050 </a:t>
            </a:r>
            <a:r>
              <a:rPr lang="en-US" sz="2000" dirty="0" err="1" smtClean="0">
                <a:latin typeface="Courier"/>
                <a:cs typeface="Courier"/>
              </a:rPr>
              <a:t>s</a:t>
            </a:r>
            <a:r>
              <a:rPr lang="en-US" sz="2000" dirty="0" smtClean="0">
                <a:latin typeface="Courier"/>
                <a:cs typeface="Courier"/>
              </a:rPr>
              <a:t> EH_frame1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0000000000000048 D _</a:t>
            </a:r>
            <a:r>
              <a:rPr lang="en-US" sz="2000" dirty="0" err="1" smtClean="0">
                <a:latin typeface="Courier"/>
                <a:cs typeface="Courier"/>
              </a:rPr>
              <a:t>HowAboutAnIntRightHere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U__Z11extractNormiPd9MaxFactor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0000000000000000 T__Z13rightQuadrantPd9MaxFactor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0000000000000070 S__Z13rightQuadrantPd9MaxFactor.eh</a:t>
            </a:r>
          </a:p>
          <a:p>
            <a:endParaRPr lang="en-US" sz="2000" dirty="0" smtClean="0"/>
          </a:p>
          <a:p>
            <a:r>
              <a:rPr lang="en-US" sz="2000" dirty="0" smtClean="0"/>
              <a:t>D: data segment</a:t>
            </a:r>
          </a:p>
          <a:p>
            <a:r>
              <a:rPr lang="en-US" sz="2000" dirty="0" smtClean="0"/>
              <a:t>U: undefined</a:t>
            </a:r>
          </a:p>
          <a:p>
            <a:r>
              <a:rPr lang="en-US" sz="2000" dirty="0" smtClean="0"/>
              <a:t>T text segment</a:t>
            </a:r>
          </a:p>
          <a:p>
            <a:r>
              <a:rPr lang="en-US" sz="2000" dirty="0" smtClean="0"/>
              <a:t>S: symbol </a:t>
            </a:r>
          </a:p>
          <a:p>
            <a:r>
              <a:rPr lang="en-US" sz="2000" dirty="0" smtClean="0"/>
              <a:t>So, what is different about </a:t>
            </a:r>
            <a:r>
              <a:rPr lang="en-US" sz="2000" dirty="0" err="1" smtClean="0">
                <a:latin typeface="Courier"/>
                <a:cs typeface="Courier"/>
              </a:rPr>
              <a:t>extractNorm</a:t>
            </a:r>
            <a:r>
              <a:rPr lang="en-US" sz="2000" dirty="0" smtClean="0"/>
              <a:t> and </a:t>
            </a:r>
            <a:r>
              <a:rPr lang="en-US" sz="2000" dirty="0" err="1" smtClean="0">
                <a:latin typeface="Courier"/>
                <a:cs typeface="Courier"/>
              </a:rPr>
              <a:t>rightQuadrant</a:t>
            </a:r>
            <a:r>
              <a:rPr lang="en-US" sz="2000" dirty="0" smtClean="0"/>
              <a:t> 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Trivial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01000" cy="556101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class Counter { </a:t>
            </a:r>
          </a:p>
          <a:p>
            <a:pPr lvl="1">
              <a:buNone/>
            </a:pPr>
            <a:r>
              <a:rPr lang="en-US" sz="1400" dirty="0" smtClean="0">
                <a:latin typeface="Courier"/>
                <a:cs typeface="Courier"/>
              </a:rPr>
              <a:t>private: </a:t>
            </a:r>
          </a:p>
          <a:p>
            <a:pPr lvl="2">
              <a:buNone/>
            </a:pP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m_MyCounter</a:t>
            </a:r>
            <a:r>
              <a:rPr lang="en-US" sz="1400" dirty="0" smtClean="0">
                <a:latin typeface="Courier"/>
                <a:cs typeface="Courier"/>
              </a:rPr>
              <a:t> ;</a:t>
            </a:r>
          </a:p>
          <a:p>
            <a:pPr lvl="2">
              <a:buNone/>
            </a:pP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m_zeroEncounters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r>
              <a:rPr lang="en-US" sz="1400" dirty="0" smtClean="0">
                <a:latin typeface="Courier"/>
                <a:cs typeface="Courier"/>
              </a:rPr>
              <a:t>public:</a:t>
            </a:r>
          </a:p>
          <a:p>
            <a:pPr lvl="1">
              <a:buNone/>
            </a:pPr>
            <a:r>
              <a:rPr lang="en-US" sz="1400" dirty="0" smtClean="0">
                <a:latin typeface="Courier"/>
                <a:cs typeface="Courier"/>
              </a:rPr>
              <a:t>     //null constructor 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Counter():m_MyCounter(0),m_zeroCrossings(0) {} 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void </a:t>
            </a:r>
            <a:r>
              <a:rPr lang="en-US" sz="1400" dirty="0" err="1" smtClean="0">
                <a:latin typeface="Courier"/>
                <a:cs typeface="Courier"/>
              </a:rPr>
              <a:t>incrementCounter</a:t>
            </a:r>
            <a:r>
              <a:rPr lang="en-US" sz="1400" dirty="0" smtClean="0">
                <a:latin typeface="Courier"/>
                <a:cs typeface="Courier"/>
              </a:rPr>
              <a:t>() { 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err="1" smtClean="0">
                <a:latin typeface="Courier"/>
                <a:cs typeface="Courier"/>
              </a:rPr>
              <a:t>if(m_MyCounter</a:t>
            </a:r>
            <a:r>
              <a:rPr lang="en-US" sz="1400" dirty="0" smtClean="0">
                <a:latin typeface="Courier"/>
                <a:cs typeface="Courier"/>
              </a:rPr>
              <a:t>==-1) </a:t>
            </a:r>
            <a:r>
              <a:rPr lang="en-US" sz="1400" dirty="0" err="1" smtClean="0">
                <a:latin typeface="Courier"/>
                <a:cs typeface="Courier"/>
              </a:rPr>
              <a:t>m_zeroEncounters</a:t>
            </a:r>
            <a:r>
              <a:rPr lang="en-US" sz="1400" dirty="0" smtClean="0">
                <a:latin typeface="Courier"/>
                <a:cs typeface="Courier"/>
              </a:rPr>
              <a:t>++;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err="1" smtClean="0">
                <a:latin typeface="Courier"/>
                <a:cs typeface="Courier"/>
              </a:rPr>
              <a:t>m_MyCounter</a:t>
            </a:r>
            <a:r>
              <a:rPr lang="en-US" sz="1400" dirty="0" smtClean="0">
                <a:latin typeface="Courier"/>
                <a:cs typeface="Courier"/>
              </a:rPr>
              <a:t>++; }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void </a:t>
            </a:r>
            <a:r>
              <a:rPr lang="en-US" sz="1400" dirty="0" err="1" smtClean="0">
                <a:latin typeface="Courier"/>
                <a:cs typeface="Courier"/>
              </a:rPr>
              <a:t>decrementCounter</a:t>
            </a:r>
            <a:r>
              <a:rPr lang="en-US" sz="1400" dirty="0" smtClean="0">
                <a:latin typeface="Courier"/>
                <a:cs typeface="Courier"/>
              </a:rPr>
              <a:t>() { 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err="1" smtClean="0">
                <a:latin typeface="Courier"/>
                <a:cs typeface="Courier"/>
              </a:rPr>
              <a:t>if(m_MyCounter</a:t>
            </a:r>
            <a:r>
              <a:rPr lang="en-US" sz="1400" dirty="0" smtClean="0">
                <a:latin typeface="Courier"/>
                <a:cs typeface="Courier"/>
              </a:rPr>
              <a:t>==1) </a:t>
            </a:r>
            <a:r>
              <a:rPr lang="en-US" sz="1400" dirty="0" err="1" smtClean="0">
                <a:latin typeface="Courier"/>
                <a:cs typeface="Courier"/>
              </a:rPr>
              <a:t>m_zeroEncounters</a:t>
            </a:r>
            <a:r>
              <a:rPr lang="en-US" sz="1400" dirty="0" smtClean="0">
                <a:latin typeface="Courier"/>
                <a:cs typeface="Courier"/>
              </a:rPr>
              <a:t>++;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err="1" smtClean="0">
                <a:latin typeface="Courier"/>
                <a:cs typeface="Courier"/>
              </a:rPr>
              <a:t>m_MyCounter</a:t>
            </a:r>
            <a:r>
              <a:rPr lang="en-US" sz="1400" dirty="0" smtClean="0">
                <a:latin typeface="Courier"/>
                <a:cs typeface="Courier"/>
              </a:rPr>
              <a:t>--; }</a:t>
            </a:r>
          </a:p>
          <a:p>
            <a:pPr lvl="2">
              <a:buNone/>
            </a:pPr>
            <a:r>
              <a:rPr lang="en-US" sz="1400" dirty="0" smtClean="0">
                <a:latin typeface="Courier"/>
                <a:cs typeface="Courier"/>
              </a:rPr>
              <a:t>virtual 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getCounterValue</a:t>
            </a:r>
            <a:r>
              <a:rPr lang="en-US" sz="1400" dirty="0" smtClean="0">
                <a:latin typeface="Courier"/>
                <a:cs typeface="Courier"/>
              </a:rPr>
              <a:t>() { return </a:t>
            </a:r>
            <a:r>
              <a:rPr lang="en-US" sz="1400" dirty="0" err="1" smtClean="0">
                <a:latin typeface="Courier"/>
                <a:cs typeface="Courier"/>
              </a:rPr>
              <a:t>m_MyCounter</a:t>
            </a:r>
            <a:r>
              <a:rPr lang="en-US" sz="1400" dirty="0" smtClean="0">
                <a:latin typeface="Courier"/>
                <a:cs typeface="Courier"/>
              </a:rPr>
              <a:t>; } const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};</a:t>
            </a:r>
          </a:p>
          <a:p>
            <a:r>
              <a:rPr lang="en-US" sz="2000" dirty="0" smtClean="0"/>
              <a:t>The object has it’s data </a:t>
            </a:r>
            <a:r>
              <a:rPr lang="en-US" sz="2000" dirty="0" err="1" smtClean="0"/>
              <a:t>m_</a:t>
            </a:r>
            <a:r>
              <a:rPr lang="en-US" sz="2000" dirty="0" err="1" smtClean="0">
                <a:latin typeface="Courier"/>
                <a:cs typeface="Courier"/>
              </a:rPr>
              <a:t>MyCounter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m_zeroEncounters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Mostly data members are made private.   Can you guess why ?</a:t>
            </a:r>
          </a:p>
          <a:p>
            <a:r>
              <a:rPr lang="en-US" sz="2000" dirty="0" smtClean="0"/>
              <a:t>This class has a public interface, what a user of </a:t>
            </a:r>
            <a:r>
              <a:rPr lang="en-US" sz="2000" dirty="0" smtClean="0">
                <a:latin typeface="Courier"/>
                <a:cs typeface="Courier"/>
              </a:rPr>
              <a:t>Counter</a:t>
            </a:r>
            <a:r>
              <a:rPr lang="en-US" sz="2000" dirty="0" smtClean="0"/>
              <a:t> would want to be able to do with this object. Is This useful yet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Object-Oriented Programming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257800"/>
          </a:xfrm>
        </p:spPr>
        <p:txBody>
          <a:bodyPr/>
          <a:lstStyle/>
          <a:p>
            <a:r>
              <a:rPr lang="en-US" dirty="0" smtClean="0"/>
              <a:t>Abstractions in programming are often described in terms of </a:t>
            </a:r>
            <a:r>
              <a:rPr lang="en-US" i="1" dirty="0" smtClean="0"/>
              <a:t>data</a:t>
            </a:r>
            <a:r>
              <a:rPr lang="en-US" dirty="0" smtClean="0"/>
              <a:t>, and </a:t>
            </a:r>
            <a:r>
              <a:rPr lang="en-US" i="1" dirty="0" smtClean="0"/>
              <a:t>functions</a:t>
            </a:r>
            <a:r>
              <a:rPr lang="en-US" dirty="0" smtClean="0"/>
              <a:t> that operate on that data.</a:t>
            </a:r>
          </a:p>
          <a:p>
            <a:r>
              <a:rPr lang="en-US" dirty="0" smtClean="0"/>
              <a:t>So, put them together in the language</a:t>
            </a:r>
          </a:p>
          <a:p>
            <a:pPr lvl="1"/>
            <a:r>
              <a:rPr lang="en-US" dirty="0" smtClean="0"/>
              <a:t>Several languages have adopted this paradigm</a:t>
            </a:r>
          </a:p>
          <a:p>
            <a:pPr lvl="2"/>
            <a:r>
              <a:rPr lang="en-US" dirty="0" smtClean="0"/>
              <a:t>C++, Java, Python, F90, C#, Modula-2</a:t>
            </a:r>
          </a:p>
          <a:p>
            <a:pPr lvl="1"/>
            <a:r>
              <a:rPr lang="en-US" dirty="0" smtClean="0"/>
              <a:t>Some had it from the start, some found a way to make it work</a:t>
            </a:r>
          </a:p>
          <a:p>
            <a:pPr lvl="2"/>
            <a:r>
              <a:rPr lang="en-US" dirty="0" smtClean="0"/>
              <a:t>You can do OOP in </a:t>
            </a:r>
            <a:r>
              <a:rPr lang="en-US" i="1" dirty="0" smtClean="0"/>
              <a:t>any</a:t>
            </a:r>
            <a:r>
              <a:rPr lang="en-US" dirty="0" smtClean="0"/>
              <a:t> language, just some make it easier</a:t>
            </a:r>
          </a:p>
          <a:p>
            <a:r>
              <a:rPr lang="en-US" dirty="0" smtClean="0"/>
              <a:t>The main benefits that makes bundling the two ideas together desirable.</a:t>
            </a:r>
          </a:p>
          <a:p>
            <a:pPr lvl="1"/>
            <a:r>
              <a:rPr lang="en-US" dirty="0" smtClean="0"/>
              <a:t>Encapsulation</a:t>
            </a:r>
          </a:p>
          <a:p>
            <a:pPr lvl="1"/>
            <a:r>
              <a:rPr lang="en-US" dirty="0" smtClean="0"/>
              <a:t>Modularity</a:t>
            </a:r>
          </a:p>
          <a:p>
            <a:pPr lvl="1"/>
            <a:r>
              <a:rPr lang="en-US" dirty="0" smtClean="0"/>
              <a:t>Inheritance</a:t>
            </a:r>
          </a:p>
          <a:p>
            <a:r>
              <a:rPr lang="en-US" dirty="0" smtClean="0"/>
              <a:t>Primary object in C++ is the </a:t>
            </a:r>
            <a:r>
              <a:rPr lang="en-US" i="1" dirty="0" smtClean="0"/>
              <a:t>class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35504"/>
          </a:xfrm>
        </p:spPr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131918"/>
          </a:xfrm>
        </p:spPr>
        <p:txBody>
          <a:bodyPr/>
          <a:lstStyle/>
          <a:p>
            <a:r>
              <a:rPr lang="en-US" dirty="0" smtClean="0"/>
              <a:t>Hiding the internals of the object protects its integrity by preventing users from setting the internal data of the component into an invalid or inconsistent state. </a:t>
            </a:r>
          </a:p>
          <a:p>
            <a:pPr lvl="1"/>
            <a:r>
              <a:rPr lang="en-US" dirty="0" smtClean="0"/>
              <a:t>In Counter, how might a public data access result in an inconsistent state ?</a:t>
            </a:r>
          </a:p>
          <a:p>
            <a:r>
              <a:rPr lang="en-US" dirty="0" smtClean="0"/>
              <a:t>A benefit of encapsulation is that it can reduce system complexity, and thus increases </a:t>
            </a:r>
            <a:r>
              <a:rPr lang="en-US" dirty="0" smtClean="0">
                <a:hlinkClick r:id="rId2" tooltip="Robustness (computer science)"/>
              </a:rPr>
              <a:t>robustness</a:t>
            </a:r>
            <a:r>
              <a:rPr lang="en-US" dirty="0" smtClean="0"/>
              <a:t>, by allowing the developer to limit the interdependencies between software components.</a:t>
            </a:r>
          </a:p>
          <a:p>
            <a:pPr lvl="1"/>
            <a:r>
              <a:rPr lang="en-US" dirty="0" smtClean="0"/>
              <a:t>The code presents a contract for the programmer</a:t>
            </a:r>
          </a:p>
          <a:p>
            <a:pPr lvl="1"/>
            <a:r>
              <a:rPr lang="en-US" dirty="0" smtClean="0"/>
              <a:t>If private data has gotten messed up, you don’t have to look over your whole code base to determine where the mistake occurred.</a:t>
            </a:r>
          </a:p>
          <a:p>
            <a:pPr lvl="1"/>
            <a:r>
              <a:rPr lang="en-US" dirty="0" smtClean="0"/>
              <a:t>The compiler has enforced this contract for you.</a:t>
            </a:r>
          </a:p>
          <a:p>
            <a:pPr lvl="2"/>
            <a:r>
              <a:rPr lang="en-US" dirty="0" smtClean="0"/>
              <a:t>Except when you use ‘friend’ declarations.</a:t>
            </a:r>
          </a:p>
          <a:p>
            <a:pPr lvl="2"/>
            <a:r>
              <a:rPr lang="en-US" dirty="0" smtClean="0"/>
              <a:t>Sleeping with friends is sleeping with every one of their friends.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93AF6-DEFF-2048-9E7E-88C5EFBBC6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lick26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6666"/>
      </a:hlink>
      <a:folHlink>
        <a:srgbClr val="EAEC5E"/>
      </a:folHlink>
    </a:clrScheme>
    <a:fontScheme name="Yelick26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ick26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ick26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H:\267\lectures\Yelick267.pot</Template>
  <TotalTime>1490427157</TotalTime>
  <Pages>27</Pages>
  <Words>1406</Words>
  <Application>Microsoft Macintosh PowerPoint</Application>
  <PresentationFormat>Letter Paper (8.5x11 in)</PresentationFormat>
  <Paragraphs>183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Yelick267</vt:lpstr>
      <vt:lpstr>CS 294-73 (CCN 27241) Software Engineering for Scientific Computing  http://www.cs.berkeley.edu/~colella/CS294  Lecture 5:  C++ Key Concepts   </vt:lpstr>
      <vt:lpstr>Objects in C++</vt:lpstr>
      <vt:lpstr>Functions in C++</vt:lpstr>
      <vt:lpstr>Source file littleFile.cpp</vt:lpstr>
      <vt:lpstr>littleFile.cpp but a bit better</vt:lpstr>
      <vt:lpstr>Let’s look at an object file</vt:lpstr>
      <vt:lpstr>Trivial example</vt:lpstr>
      <vt:lpstr>Object-Oriented Programming </vt:lpstr>
      <vt:lpstr>Encapsulation</vt:lpstr>
      <vt:lpstr>Modularity</vt:lpstr>
      <vt:lpstr>Inheritance   “is a”</vt:lpstr>
      <vt:lpstr>Simple Inheritance</vt:lpstr>
      <vt:lpstr>Simple Inheritance with fixes!</vt:lpstr>
      <vt:lpstr>Constructors are special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294-73</dc:title>
  <dc:subject/>
  <dc:creator>Brian Van Straalen</dc:creator>
  <cp:keywords/>
  <dc:description/>
  <cp:lastModifiedBy>Brian Van Straalen</cp:lastModifiedBy>
  <cp:revision>259</cp:revision>
  <cp:lastPrinted>2000-01-18T18:30:59Z</cp:lastPrinted>
  <dcterms:created xsi:type="dcterms:W3CDTF">2011-07-01T19:51:43Z</dcterms:created>
  <dcterms:modified xsi:type="dcterms:W3CDTF">2011-07-01T22:25:38Z</dcterms:modified>
  <cp:category/>
</cp:coreProperties>
</file>