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8"/>
  </p:notesMasterIdLst>
  <p:handoutMasterIdLst>
    <p:handoutMasterId r:id="rId59"/>
  </p:handoutMasterIdLst>
  <p:sldIdLst>
    <p:sldId id="279" r:id="rId2"/>
    <p:sldId id="267" r:id="rId3"/>
    <p:sldId id="287" r:id="rId4"/>
    <p:sldId id="288" r:id="rId5"/>
    <p:sldId id="349" r:id="rId6"/>
    <p:sldId id="289" r:id="rId7"/>
    <p:sldId id="290" r:id="rId8"/>
    <p:sldId id="291" r:id="rId9"/>
    <p:sldId id="286" r:id="rId10"/>
    <p:sldId id="292" r:id="rId11"/>
    <p:sldId id="293" r:id="rId12"/>
    <p:sldId id="294" r:id="rId13"/>
    <p:sldId id="295" r:id="rId14"/>
    <p:sldId id="297" r:id="rId15"/>
    <p:sldId id="298" r:id="rId16"/>
    <p:sldId id="304" r:id="rId17"/>
    <p:sldId id="305" r:id="rId18"/>
    <p:sldId id="306" r:id="rId19"/>
    <p:sldId id="299" r:id="rId20"/>
    <p:sldId id="303" r:id="rId21"/>
    <p:sldId id="307" r:id="rId22"/>
    <p:sldId id="308" r:id="rId23"/>
    <p:sldId id="313" r:id="rId24"/>
    <p:sldId id="315" r:id="rId25"/>
    <p:sldId id="318" r:id="rId26"/>
    <p:sldId id="310" r:id="rId27"/>
    <p:sldId id="311" r:id="rId28"/>
    <p:sldId id="317" r:id="rId29"/>
    <p:sldId id="319" r:id="rId30"/>
    <p:sldId id="320" r:id="rId31"/>
    <p:sldId id="321" r:id="rId32"/>
    <p:sldId id="322" r:id="rId33"/>
    <p:sldId id="323" r:id="rId34"/>
    <p:sldId id="324" r:id="rId35"/>
    <p:sldId id="325" r:id="rId36"/>
    <p:sldId id="326" r:id="rId37"/>
    <p:sldId id="327" r:id="rId38"/>
    <p:sldId id="328" r:id="rId39"/>
    <p:sldId id="330" r:id="rId40"/>
    <p:sldId id="331" r:id="rId41"/>
    <p:sldId id="332" r:id="rId42"/>
    <p:sldId id="333"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7" r:id="rId56"/>
    <p:sldId id="348"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76092"/>
    <a:srgbClr val="1025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howGuides="1">
      <p:cViewPr varScale="1">
        <p:scale>
          <a:sx n="116" d="100"/>
          <a:sy n="116" d="100"/>
        </p:scale>
        <p:origin x="-21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50D311D-9A0B-DE48-A1C5-F1F1EE6DB876}" type="datetime1">
              <a:rPr lang="en-US"/>
              <a:pPr>
                <a:defRPr/>
              </a:pPr>
              <a:t>7/17/13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73C2BA7-2975-BD4B-A36E-9690CFC9EA9F}"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4174468-F4D0-B146-BD8A-753D78619638}" type="datetime1">
              <a:rPr lang="en-US"/>
              <a:pPr>
                <a:defRPr/>
              </a:pPr>
              <a:t>7/17/13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0385057-9E01-BF42-B6E5-15E80C2C5EAD}"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1_Title Slide">
    <p:bg>
      <p:bgPr>
        <a:solidFill>
          <a:srgbClr val="10253F"/>
        </a:solidFill>
        <a:effectLst/>
      </p:bgPr>
    </p:bg>
    <p:spTree>
      <p:nvGrpSpPr>
        <p:cNvPr id="1" name=""/>
        <p:cNvGrpSpPr/>
        <p:nvPr/>
      </p:nvGrpSpPr>
      <p:grpSpPr>
        <a:xfrm>
          <a:off x="0" y="0"/>
          <a:ext cx="0" cy="0"/>
          <a:chOff x="0" y="0"/>
          <a:chExt cx="0" cy="0"/>
        </a:xfrm>
      </p:grpSpPr>
      <p:pic>
        <p:nvPicPr>
          <p:cNvPr id="2" name="Picture 24" descr="XBD200302-00063-02.jpg"/>
          <p:cNvPicPr>
            <a:picLocks noChangeAspect="1"/>
          </p:cNvPicPr>
          <p:nvPr/>
        </p:nvPicPr>
        <p:blipFill>
          <a:blip r:embed="rId2"/>
          <a:srcRect l="3206" t="26352" r="66402" b="1721"/>
          <a:stretch>
            <a:fillRect/>
          </a:stretch>
        </p:blipFill>
        <p:spPr bwMode="auto">
          <a:xfrm>
            <a:off x="0" y="1066800"/>
            <a:ext cx="9144000" cy="5791200"/>
          </a:xfrm>
          <a:prstGeom prst="rect">
            <a:avLst/>
          </a:prstGeom>
          <a:noFill/>
          <a:ln w="9525">
            <a:noFill/>
            <a:miter lim="800000"/>
            <a:headEnd/>
            <a:tailEnd/>
          </a:ln>
        </p:spPr>
      </p:pic>
      <p:grpSp>
        <p:nvGrpSpPr>
          <p:cNvPr id="3" name="Group 6"/>
          <p:cNvGrpSpPr>
            <a:grpSpLocks/>
          </p:cNvGrpSpPr>
          <p:nvPr/>
        </p:nvGrpSpPr>
        <p:grpSpPr bwMode="auto">
          <a:xfrm>
            <a:off x="0" y="158750"/>
            <a:ext cx="9144000" cy="6699250"/>
            <a:chOff x="0" y="158750"/>
            <a:chExt cx="9144000" cy="6699250"/>
          </a:xfrm>
        </p:grpSpPr>
        <p:sp>
          <p:nvSpPr>
            <p:cNvPr id="4" name="Rectangle 3"/>
            <p:cNvSpPr/>
            <p:nvPr userDrawn="1"/>
          </p:nvSpPr>
          <p:spPr>
            <a:xfrm>
              <a:off x="0" y="1054100"/>
              <a:ext cx="9144000" cy="5803900"/>
            </a:xfrm>
            <a:prstGeom prst="rect">
              <a:avLst/>
            </a:pr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5" name="Picture 8" descr="LBNL_DOE_Banner_White.eps"/>
            <p:cNvPicPr>
              <a:picLocks noChangeAspect="1"/>
            </p:cNvPicPr>
            <p:nvPr userDrawn="1"/>
          </p:nvPicPr>
          <p:blipFill>
            <a:blip r:embed="rId3"/>
            <a:srcRect/>
            <a:stretch>
              <a:fillRect/>
            </a:stretch>
          </p:blipFill>
          <p:spPr bwMode="auto">
            <a:xfrm>
              <a:off x="347663" y="158750"/>
              <a:ext cx="8459787" cy="630238"/>
            </a:xfrm>
            <a:prstGeom prst="rect">
              <a:avLst/>
            </a:prstGeom>
            <a:noFill/>
            <a:ln w="9525">
              <a:noFill/>
              <a:miter lim="800000"/>
              <a:headEnd/>
              <a:tailEnd/>
            </a:ln>
          </p:spPr>
        </p:pic>
        <p:cxnSp>
          <p:nvCxnSpPr>
            <p:cNvPr id="6" name="Straight Connector 5"/>
            <p:cNvCxnSpPr/>
            <p:nvPr userDrawn="1"/>
          </p:nvCxnSpPr>
          <p:spPr>
            <a:xfrm>
              <a:off x="0" y="1050925"/>
              <a:ext cx="9144000" cy="1588"/>
            </a:xfrm>
            <a:prstGeom prst="line">
              <a:avLst/>
            </a:prstGeom>
            <a:ln w="6350" cap="flat" cmpd="sng" algn="ctr">
              <a:solidFill>
                <a:srgbClr val="FFFFFF"/>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619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p:cNvCxnSpPr/>
          <p:nvPr/>
        </p:nvCxnSpPr>
        <p:spPr>
          <a:xfrm>
            <a:off x="0" y="6045200"/>
            <a:ext cx="9144000" cy="1588"/>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9" name="Picture 22" descr="LBNL_BlueLogo.eps"/>
          <p:cNvPicPr>
            <a:picLocks noChangeAspect="1"/>
          </p:cNvPicPr>
          <p:nvPr/>
        </p:nvPicPr>
        <p:blipFill>
          <a:blip r:embed="rId14"/>
          <a:srcRect/>
          <a:stretch>
            <a:fillRect/>
          </a:stretch>
        </p:blipFill>
        <p:spPr bwMode="auto">
          <a:xfrm>
            <a:off x="6235700" y="6275388"/>
            <a:ext cx="2641600" cy="365125"/>
          </a:xfrm>
          <a:prstGeom prst="rect">
            <a:avLst/>
          </a:prstGeom>
          <a:noFill/>
          <a:ln w="9525">
            <a:noFill/>
            <a:miter lim="800000"/>
            <a:headEnd/>
            <a:tailEnd/>
          </a:ln>
        </p:spPr>
      </p:pic>
      <p:pic>
        <p:nvPicPr>
          <p:cNvPr id="1030" name="Picture 6" descr="CRD.jpg"/>
          <p:cNvPicPr>
            <a:picLocks noChangeAspect="1"/>
          </p:cNvPicPr>
          <p:nvPr userDrawn="1"/>
        </p:nvPicPr>
        <p:blipFill>
          <a:blip r:embed="rId15"/>
          <a:srcRect/>
          <a:stretch>
            <a:fillRect/>
          </a:stretch>
        </p:blipFill>
        <p:spPr bwMode="auto">
          <a:xfrm>
            <a:off x="207963" y="6167438"/>
            <a:ext cx="931862" cy="538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4"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sldNum="0" hdr="0" ftr="0" dt="0"/>
  <p:txStyles>
    <p:titleStyle>
      <a:lvl1pPr algn="l" defTabSz="457200" rtl="0" eaLnBrk="0" fontAlgn="base" hangingPunct="0">
        <a:spcBef>
          <a:spcPct val="0"/>
        </a:spcBef>
        <a:spcAft>
          <a:spcPct val="0"/>
        </a:spcAft>
        <a:defRPr sz="3200" b="1" kern="1200">
          <a:solidFill>
            <a:schemeClr val="tx1"/>
          </a:solidFill>
          <a:latin typeface="Arial" pitchFamily="-112" charset="0"/>
          <a:ea typeface="ＭＳ Ｐゴシック" pitchFamily="26" charset="-128"/>
          <a:cs typeface="ＭＳ Ｐゴシック" pitchFamily="26" charset="-128"/>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26" charset="-128"/>
          <a:cs typeface="ＭＳ Ｐゴシック" pitchFamily="26" charset="-128"/>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26" charset="-128"/>
          <a:cs typeface="ＭＳ Ｐゴシック" pitchFamily="26" charset="-128"/>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26" charset="-128"/>
          <a:cs typeface="ＭＳ Ｐゴシック" pitchFamily="26" charset="-128"/>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26" charset="-128"/>
          <a:cs typeface="ＭＳ Ｐゴシック" pitchFamily="26" charset="-128"/>
        </a:defRPr>
      </a:lvl5pPr>
      <a:lvl6pPr marL="457200" algn="ctr" defTabSz="457200" rtl="0" fontAlgn="base">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6pPr>
      <a:lvl7pPr marL="914400" algn="ctr" defTabSz="457200" rtl="0" fontAlgn="base">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7pPr>
      <a:lvl8pPr marL="1371600" algn="ctr" defTabSz="457200" rtl="0" fontAlgn="base">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8pPr>
      <a:lvl9pPr marL="1828800" algn="ctr" defTabSz="457200" rtl="0" fontAlgn="base">
        <a:spcBef>
          <a:spcPct val="0"/>
        </a:spcBef>
        <a:spcAft>
          <a:spcPct val="0"/>
        </a:spcAft>
        <a:defRPr sz="4400">
          <a:solidFill>
            <a:schemeClr val="tx1"/>
          </a:solidFill>
          <a:latin typeface="Calibri" pitchFamily="26" charset="0"/>
          <a:ea typeface="ＭＳ Ｐゴシック" pitchFamily="26" charset="-128"/>
          <a:cs typeface="ＭＳ Ｐゴシック" pitchFamily="26" charset="-128"/>
        </a:defRPr>
      </a:lvl9pPr>
    </p:titleStyle>
    <p:bodyStyle>
      <a:lvl1pPr marL="292100" indent="-292100" algn="l" defTabSz="457200" rtl="0" eaLnBrk="0" fontAlgn="base" hangingPunct="0">
        <a:spcBef>
          <a:spcPct val="20000"/>
        </a:spcBef>
        <a:spcAft>
          <a:spcPct val="0"/>
        </a:spcAft>
        <a:buFont typeface="Arial" charset="0"/>
        <a:buChar char="•"/>
        <a:defRPr sz="2200" kern="1200">
          <a:solidFill>
            <a:schemeClr val="tx1"/>
          </a:solidFill>
          <a:latin typeface="Arial" pitchFamily="-112" charset="0"/>
          <a:ea typeface="ＭＳ Ｐゴシック" pitchFamily="26" charset="-128"/>
          <a:cs typeface="ＭＳ Ｐゴシック" pitchFamily="26" charset="-128"/>
        </a:defRPr>
      </a:lvl1pPr>
      <a:lvl2pPr marL="742950" indent="-285750" algn="l" defTabSz="457200" rtl="0" eaLnBrk="0" fontAlgn="base" hangingPunct="0">
        <a:spcBef>
          <a:spcPct val="20000"/>
        </a:spcBef>
        <a:spcAft>
          <a:spcPct val="0"/>
        </a:spcAft>
        <a:buFont typeface="Arial" charset="0"/>
        <a:buChar char="–"/>
        <a:defRPr sz="2200" kern="1200">
          <a:solidFill>
            <a:schemeClr val="tx1"/>
          </a:solidFill>
          <a:latin typeface="Arial" pitchFamily="-112" charset="0"/>
          <a:ea typeface="ＭＳ Ｐゴシック" pitchFamily="26" charset="-128"/>
          <a:cs typeface="+mn-cs"/>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Arial" pitchFamily="-112" charset="0"/>
          <a:ea typeface="ＭＳ Ｐゴシック" pitchFamily="26" charset="-128"/>
          <a:cs typeface="+mn-cs"/>
        </a:defRPr>
      </a:lvl3pPr>
      <a:lvl4pPr marL="1663700" indent="-292100" algn="l" defTabSz="457200" rtl="0" eaLnBrk="0" fontAlgn="base" hangingPunct="0">
        <a:spcBef>
          <a:spcPct val="20000"/>
        </a:spcBef>
        <a:spcAft>
          <a:spcPct val="0"/>
        </a:spcAft>
        <a:buFont typeface="Arial" charset="0"/>
        <a:buChar char="–"/>
        <a:defRPr sz="2200" kern="1200">
          <a:solidFill>
            <a:schemeClr val="tx1"/>
          </a:solidFill>
          <a:latin typeface="Arial" pitchFamily="-112" charset="0"/>
          <a:ea typeface="ＭＳ Ｐゴシック" pitchFamily="26" charset="-128"/>
          <a:cs typeface="+mn-cs"/>
        </a:defRPr>
      </a:lvl4pPr>
      <a:lvl5pPr marL="2120900" indent="-292100" algn="l" defTabSz="457200" rtl="0" eaLnBrk="0" fontAlgn="base" hangingPunct="0">
        <a:spcBef>
          <a:spcPct val="20000"/>
        </a:spcBef>
        <a:spcAft>
          <a:spcPct val="0"/>
        </a:spcAft>
        <a:buFont typeface="Arial" charset="0"/>
        <a:buChar char="»"/>
        <a:defRPr sz="2200" kern="1200">
          <a:solidFill>
            <a:schemeClr val="tx1"/>
          </a:solidFill>
          <a:latin typeface="Arial" pitchFamily="-112" charset="0"/>
          <a:ea typeface="ＭＳ Ｐゴシック" pitchFamily="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video" Target="file://localhost/Users/bvs/Desktop/Talks:papers/MR3x4_small_8MB.mp4" TargetMode="External"/><Relationship Id="rId2" Type="http://schemas.openxmlformats.org/officeDocument/2006/relationships/slideLayout" Target="../slideLayouts/slideLayout3.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avis.lbl.gov/Manuals/CHOMBO-SVN/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1549400" y="2306638"/>
            <a:ext cx="6311900" cy="2800767"/>
          </a:xfrm>
          <a:prstGeom prst="rect">
            <a:avLst/>
          </a:prstGeom>
          <a:noFill/>
          <a:ln w="9525">
            <a:noFill/>
            <a:miter lim="800000"/>
            <a:headEnd/>
            <a:tailEnd/>
          </a:ln>
        </p:spPr>
        <p:txBody>
          <a:bodyPr>
            <a:prstTxWarp prst="textNoShape">
              <a:avLst/>
            </a:prstTxWarp>
            <a:spAutoFit/>
          </a:bodyPr>
          <a:lstStyle/>
          <a:p>
            <a:pPr eaLnBrk="0" hangingPunct="0">
              <a:spcAft>
                <a:spcPts val="600"/>
              </a:spcAft>
            </a:pPr>
            <a:r>
              <a:rPr lang="en-US" sz="4000" b="1" dirty="0">
                <a:solidFill>
                  <a:schemeClr val="bg1"/>
                </a:solidFill>
                <a:ea typeface="Arial" charset="0"/>
                <a:cs typeface="Arial" charset="0"/>
              </a:rPr>
              <a:t>Chombo </a:t>
            </a:r>
            <a:r>
              <a:rPr lang="en-US" sz="4000" b="1" dirty="0" err="1">
                <a:solidFill>
                  <a:schemeClr val="bg1"/>
                </a:solidFill>
                <a:ea typeface="Arial" charset="0"/>
                <a:cs typeface="Arial" charset="0"/>
              </a:rPr>
              <a:t>BootCamp</a:t>
            </a:r>
            <a:endParaRPr lang="en-US" sz="4000" b="1" dirty="0">
              <a:solidFill>
                <a:schemeClr val="bg1"/>
              </a:solidFill>
              <a:ea typeface="Arial" charset="0"/>
              <a:cs typeface="Arial" charset="0"/>
            </a:endParaRPr>
          </a:p>
          <a:p>
            <a:pPr eaLnBrk="0" hangingPunct="0">
              <a:spcAft>
                <a:spcPts val="600"/>
              </a:spcAft>
            </a:pPr>
            <a:endParaRPr lang="en-US" sz="1600" b="1" dirty="0">
              <a:solidFill>
                <a:schemeClr val="bg1"/>
              </a:solidFill>
              <a:ea typeface="Arial" charset="0"/>
              <a:cs typeface="Arial" charset="0"/>
            </a:endParaRPr>
          </a:p>
          <a:p>
            <a:pPr eaLnBrk="0" hangingPunct="0"/>
            <a:r>
              <a:rPr lang="en-US" sz="2400" b="1" dirty="0">
                <a:solidFill>
                  <a:schemeClr val="bg1"/>
                </a:solidFill>
                <a:ea typeface="Arial" charset="0"/>
                <a:cs typeface="Arial" charset="0"/>
              </a:rPr>
              <a:t>Brian Van Straalen</a:t>
            </a:r>
            <a:endParaRPr lang="en-US" sz="2400" b="1" dirty="0" smtClean="0">
              <a:solidFill>
                <a:schemeClr val="bg1"/>
              </a:solidFill>
              <a:ea typeface="Arial" charset="0"/>
              <a:cs typeface="Arial" charset="0"/>
            </a:endParaRPr>
          </a:p>
          <a:p>
            <a:pPr eaLnBrk="0" hangingPunct="0"/>
            <a:endParaRPr lang="en-US" dirty="0" smtClean="0">
              <a:solidFill>
                <a:schemeClr val="bg1"/>
              </a:solidFill>
              <a:ea typeface="Arial" charset="0"/>
              <a:cs typeface="Arial" charset="0"/>
            </a:endParaRPr>
          </a:p>
          <a:p>
            <a:pPr eaLnBrk="0" hangingPunct="0"/>
            <a:endParaRPr lang="en-US" dirty="0">
              <a:solidFill>
                <a:schemeClr val="bg1"/>
              </a:solidFill>
              <a:ea typeface="Arial" charset="0"/>
              <a:cs typeface="Arial" charset="0"/>
            </a:endParaRPr>
          </a:p>
          <a:p>
            <a:pPr eaLnBrk="0" hangingPunct="0"/>
            <a:r>
              <a:rPr lang="en-US" sz="2000" dirty="0" smtClean="0">
                <a:solidFill>
                  <a:schemeClr val="bg1"/>
                </a:solidFill>
                <a:ea typeface="Arial" charset="0"/>
                <a:cs typeface="Arial" charset="0"/>
              </a:rPr>
              <a:t>July 17, 2013</a:t>
            </a:r>
          </a:p>
          <a:p>
            <a:pPr eaLnBrk="0" hangingPunct="0"/>
            <a:endParaRPr lang="en-US" sz="3000" b="1" dirty="0">
              <a:solidFill>
                <a:schemeClr val="bg1"/>
              </a:solidFill>
              <a:ea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354013" y="287338"/>
            <a:ext cx="4324350"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rPr>
              <a:t>Layer 1 Classes </a:t>
            </a:r>
            <a:r>
              <a:rPr lang="en-US" sz="2400">
                <a:solidFill>
                  <a:schemeClr val="tx2"/>
                </a:solidFill>
                <a:latin typeface="Courier" charset="0"/>
                <a:ea typeface="Courier" charset="0"/>
                <a:cs typeface="Courier" charset="0"/>
              </a:rPr>
              <a:t>(BoxTools)</a:t>
            </a:r>
            <a:r>
              <a:rPr lang="en-US" sz="2400">
                <a:solidFill>
                  <a:schemeClr val="tx2"/>
                </a:solidFill>
              </a:rPr>
              <a:t>  </a:t>
            </a:r>
          </a:p>
        </p:txBody>
      </p:sp>
      <p:sp>
        <p:nvSpPr>
          <p:cNvPr id="31747" name="TextBox 5"/>
          <p:cNvSpPr txBox="1">
            <a:spLocks noChangeArrowheads="1"/>
          </p:cNvSpPr>
          <p:nvPr/>
        </p:nvSpPr>
        <p:spPr bwMode="auto">
          <a:xfrm>
            <a:off x="419100" y="919163"/>
            <a:ext cx="7810500" cy="2103437"/>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Global index spaces:</a:t>
            </a:r>
          </a:p>
          <a:p>
            <a:pPr>
              <a:lnSpc>
                <a:spcPct val="93000"/>
              </a:lnSpc>
              <a:spcAft>
                <a:spcPts val="1200"/>
              </a:spcAft>
              <a:buClr>
                <a:srgbClr val="000000"/>
              </a:buClr>
              <a:buFont typeface="Times" charset="0"/>
              <a:buChar char="•"/>
            </a:pPr>
            <a:r>
              <a:rPr lang="en-US">
                <a:solidFill>
                  <a:srgbClr val="000000"/>
                </a:solidFill>
                <a:latin typeface="Helvetica" charset="0"/>
                <a:ea typeface="Helvetica" charset="0"/>
                <a:cs typeface="Helvetica" charset="0"/>
              </a:rPr>
              <a:t> Each AMR level uses a global index space to locate points in space.</a:t>
            </a:r>
          </a:p>
          <a:p>
            <a:pPr>
              <a:lnSpc>
                <a:spcPct val="93000"/>
              </a:lnSpc>
              <a:spcAft>
                <a:spcPts val="1200"/>
              </a:spcAft>
              <a:buClr>
                <a:srgbClr val="000000"/>
              </a:buClr>
              <a:buFont typeface="Times" charset="0"/>
              <a:buChar char="•"/>
            </a:pPr>
            <a:r>
              <a:rPr lang="en-US">
                <a:solidFill>
                  <a:srgbClr val="000000"/>
                </a:solidFill>
                <a:latin typeface="Helvetica" charset="0"/>
                <a:ea typeface="Helvetica" charset="0"/>
                <a:cs typeface="Helvetica" charset="0"/>
              </a:rPr>
              <a:t>Each level’s index space is related to the others by simple coarsening and refinement operations.</a:t>
            </a:r>
          </a:p>
          <a:p>
            <a:pPr>
              <a:lnSpc>
                <a:spcPct val="93000"/>
              </a:lnSpc>
              <a:spcAft>
                <a:spcPts val="1200"/>
              </a:spcAft>
              <a:buClr>
                <a:srgbClr val="000000"/>
              </a:buClr>
              <a:buFont typeface="Times" charset="0"/>
              <a:buChar char="•"/>
            </a:pPr>
            <a:r>
              <a:rPr lang="en-US">
                <a:solidFill>
                  <a:srgbClr val="000000"/>
                </a:solidFill>
                <a:latin typeface="Helvetica" charset="0"/>
                <a:ea typeface="Helvetica" charset="0"/>
                <a:cs typeface="Helvetica" charset="0"/>
              </a:rPr>
              <a:t>Makes it easy to organize interlevel operations and to perform operations on unions of rectangular grids at a level.</a:t>
            </a:r>
          </a:p>
        </p:txBody>
      </p:sp>
      <p:pic>
        <p:nvPicPr>
          <p:cNvPr id="31748" name="Picture 3" descr="globalIndex.pdf"/>
          <p:cNvPicPr>
            <a:picLocks noChangeAspect="1"/>
          </p:cNvPicPr>
          <p:nvPr/>
        </p:nvPicPr>
        <p:blipFill>
          <a:blip r:embed="rId3"/>
          <a:srcRect/>
          <a:stretch>
            <a:fillRect/>
          </a:stretch>
        </p:blipFill>
        <p:spPr bwMode="auto">
          <a:xfrm>
            <a:off x="568325" y="3184525"/>
            <a:ext cx="7458075" cy="254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354013" y="287338"/>
            <a:ext cx="2647950"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IntVect</a:t>
            </a:r>
            <a:r>
              <a:rPr lang="en-US" sz="2400">
                <a:solidFill>
                  <a:schemeClr val="tx2"/>
                </a:solidFill>
                <a:latin typeface="Courier" charset="0"/>
                <a:ea typeface="Courier" charset="0"/>
                <a:cs typeface="Courier" charset="0"/>
              </a:rPr>
              <a:t> </a:t>
            </a:r>
            <a:r>
              <a:rPr lang="en-US" sz="2400">
                <a:solidFill>
                  <a:schemeClr val="tx2"/>
                </a:solidFill>
                <a:latin typeface="Helvetica" charset="0"/>
                <a:ea typeface="Helvetica" charset="0"/>
                <a:cs typeface="Helvetica" charset="0"/>
              </a:rPr>
              <a:t>Class</a:t>
            </a:r>
            <a:endParaRPr lang="en-US" sz="2400">
              <a:solidFill>
                <a:schemeClr val="tx2"/>
              </a:solidFill>
              <a:latin typeface="Courier" charset="0"/>
              <a:ea typeface="Courier" charset="0"/>
              <a:cs typeface="Courier" charset="0"/>
            </a:endParaRPr>
          </a:p>
        </p:txBody>
      </p:sp>
      <p:sp>
        <p:nvSpPr>
          <p:cNvPr id="33795" name="TextBox 5"/>
          <p:cNvSpPr txBox="1">
            <a:spLocks noChangeArrowheads="1"/>
          </p:cNvSpPr>
          <p:nvPr/>
        </p:nvSpPr>
        <p:spPr bwMode="auto">
          <a:xfrm>
            <a:off x="419100" y="919163"/>
            <a:ext cx="7810500" cy="76517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Location in index space:</a:t>
            </a:r>
          </a:p>
          <a:p>
            <a:pPr>
              <a:lnSpc>
                <a:spcPct val="93000"/>
              </a:lnSpc>
              <a:spcAft>
                <a:spcPts val="1200"/>
              </a:spcAft>
              <a:buClr>
                <a:srgbClr val="000000"/>
              </a:buClr>
            </a:pPr>
            <a:r>
              <a:rPr lang="en-US">
                <a:solidFill>
                  <a:srgbClr val="000000"/>
                </a:solidFill>
                <a:latin typeface="Helvetica" charset="0"/>
                <a:ea typeface="Helvetica" charset="0"/>
                <a:cs typeface="Helvetica" charset="0"/>
              </a:rPr>
              <a:t>Can translate             ,coarsen     , refine          .</a:t>
            </a:r>
          </a:p>
        </p:txBody>
      </p:sp>
      <p:pic>
        <p:nvPicPr>
          <p:cNvPr id="33796" name="Picture 3" descr="latex-image-1.pdf"/>
          <p:cNvPicPr>
            <a:picLocks noChangeAspect="1"/>
          </p:cNvPicPr>
          <p:nvPr/>
        </p:nvPicPr>
        <p:blipFill>
          <a:blip r:embed="rId3"/>
          <a:srcRect/>
          <a:stretch>
            <a:fillRect/>
          </a:stretch>
        </p:blipFill>
        <p:spPr bwMode="auto">
          <a:xfrm>
            <a:off x="3100388" y="908050"/>
            <a:ext cx="825500" cy="279400"/>
          </a:xfrm>
          <a:prstGeom prst="rect">
            <a:avLst/>
          </a:prstGeom>
          <a:noFill/>
          <a:ln w="9525">
            <a:noFill/>
            <a:miter lim="800000"/>
            <a:headEnd/>
            <a:tailEnd/>
          </a:ln>
        </p:spPr>
      </p:pic>
      <p:pic>
        <p:nvPicPr>
          <p:cNvPr id="33797" name="Picture 5" descr="latex-image-1.pdf"/>
          <p:cNvPicPr>
            <a:picLocks noChangeAspect="1"/>
          </p:cNvPicPr>
          <p:nvPr/>
        </p:nvPicPr>
        <p:blipFill>
          <a:blip r:embed="rId4"/>
          <a:srcRect/>
          <a:stretch>
            <a:fillRect/>
          </a:stretch>
        </p:blipFill>
        <p:spPr bwMode="auto">
          <a:xfrm>
            <a:off x="1930400" y="1414463"/>
            <a:ext cx="733425" cy="220662"/>
          </a:xfrm>
          <a:prstGeom prst="rect">
            <a:avLst/>
          </a:prstGeom>
          <a:noFill/>
          <a:ln w="9525">
            <a:noFill/>
            <a:miter lim="800000"/>
            <a:headEnd/>
            <a:tailEnd/>
          </a:ln>
        </p:spPr>
      </p:pic>
      <p:pic>
        <p:nvPicPr>
          <p:cNvPr id="33798" name="Picture 6" descr="latex-image-1.pdf"/>
          <p:cNvPicPr>
            <a:picLocks noChangeAspect="1"/>
          </p:cNvPicPr>
          <p:nvPr/>
        </p:nvPicPr>
        <p:blipFill>
          <a:blip r:embed="rId5"/>
          <a:srcRect/>
          <a:stretch>
            <a:fillRect/>
          </a:stretch>
        </p:blipFill>
        <p:spPr bwMode="auto">
          <a:xfrm>
            <a:off x="3692525" y="1303338"/>
            <a:ext cx="111125" cy="473075"/>
          </a:xfrm>
          <a:prstGeom prst="rect">
            <a:avLst/>
          </a:prstGeom>
          <a:noFill/>
          <a:ln w="9525">
            <a:noFill/>
            <a:miter lim="800000"/>
            <a:headEnd/>
            <a:tailEnd/>
          </a:ln>
        </p:spPr>
      </p:pic>
      <p:pic>
        <p:nvPicPr>
          <p:cNvPr id="33799" name="Picture 7" descr="latex-image-1.pdf"/>
          <p:cNvPicPr>
            <a:picLocks noChangeAspect="1"/>
          </p:cNvPicPr>
          <p:nvPr/>
        </p:nvPicPr>
        <p:blipFill>
          <a:blip r:embed="rId6"/>
          <a:srcRect/>
          <a:stretch>
            <a:fillRect/>
          </a:stretch>
        </p:blipFill>
        <p:spPr bwMode="auto">
          <a:xfrm>
            <a:off x="4700588" y="1417638"/>
            <a:ext cx="439737" cy="188912"/>
          </a:xfrm>
          <a:prstGeom prst="rect">
            <a:avLst/>
          </a:prstGeom>
          <a:noFill/>
          <a:ln w="9525">
            <a:noFill/>
            <a:miter lim="800000"/>
            <a:headEnd/>
            <a:tailEnd/>
          </a:ln>
        </p:spPr>
      </p:pic>
      <p:pic>
        <p:nvPicPr>
          <p:cNvPr id="33800" name="Picture 9" descr="IntVect.pdf"/>
          <p:cNvPicPr>
            <a:picLocks noChangeAspect="1"/>
          </p:cNvPicPr>
          <p:nvPr/>
        </p:nvPicPr>
        <p:blipFill>
          <a:blip r:embed="rId7"/>
          <a:srcRect/>
          <a:stretch>
            <a:fillRect/>
          </a:stretch>
        </p:blipFill>
        <p:spPr bwMode="auto">
          <a:xfrm>
            <a:off x="5713413" y="361950"/>
            <a:ext cx="2555875" cy="2054225"/>
          </a:xfrm>
          <a:prstGeom prst="rect">
            <a:avLst/>
          </a:prstGeom>
          <a:noFill/>
          <a:ln w="9525">
            <a:noFill/>
            <a:miter lim="800000"/>
            <a:headEnd/>
            <a:tailEnd/>
          </a:ln>
        </p:spPr>
      </p:pic>
      <p:sp>
        <p:nvSpPr>
          <p:cNvPr id="33801" name="TextBox 10"/>
          <p:cNvSpPr txBox="1">
            <a:spLocks noChangeArrowheads="1"/>
          </p:cNvSpPr>
          <p:nvPr/>
        </p:nvSpPr>
        <p:spPr bwMode="auto">
          <a:xfrm>
            <a:off x="180975" y="3167063"/>
            <a:ext cx="7326313" cy="2062162"/>
          </a:xfrm>
          <a:prstGeom prst="rect">
            <a:avLst/>
          </a:prstGeom>
          <a:noFill/>
          <a:ln w="9525">
            <a:noFill/>
            <a:miter lim="800000"/>
            <a:headEnd/>
            <a:tailEnd/>
          </a:ln>
        </p:spPr>
        <p:txBody>
          <a:bodyPr wrap="none">
            <a:prstTxWarp prst="textNoShape">
              <a:avLst/>
            </a:prstTxWarp>
            <a:spAutoFit/>
          </a:bodyPr>
          <a:lstStyle/>
          <a:p>
            <a:r>
              <a:rPr lang="en-US" sz="1600">
                <a:latin typeface="Courier" charset="0"/>
                <a:ea typeface="Courier" charset="0"/>
                <a:cs typeface="Courier" charset="0"/>
              </a:rPr>
              <a:t>IntVect iv(2,3);   \\ create IntVect</a:t>
            </a:r>
          </a:p>
          <a:p>
            <a:r>
              <a:rPr lang="en-US" sz="1600">
                <a:latin typeface="Courier" charset="0"/>
                <a:ea typeface="Courier" charset="0"/>
                <a:cs typeface="Courier" charset="0"/>
              </a:rPr>
              <a:t>iv *= 2;           \\ multiply by a factor of 2 (now (4,6)</a:t>
            </a:r>
          </a:p>
          <a:p>
            <a:r>
              <a:rPr lang="en-US" sz="1600">
                <a:latin typeface="Courier" charset="0"/>
                <a:ea typeface="Courier" charset="0"/>
                <a:cs typeface="Courier" charset="0"/>
              </a:rPr>
              <a:t>iv.coarsen(2);     \\ coarsen by factor of 2 (now 2,3)</a:t>
            </a:r>
          </a:p>
          <a:p>
            <a:endParaRPr lang="en-US" sz="1600">
              <a:latin typeface="Courier" charset="0"/>
              <a:ea typeface="Courier" charset="0"/>
              <a:cs typeface="Courier" charset="0"/>
            </a:endParaRPr>
          </a:p>
          <a:p>
            <a:r>
              <a:rPr lang="en-US" sz="1600">
                <a:latin typeface="Courier" charset="0"/>
                <a:ea typeface="Courier" charset="0"/>
                <a:cs typeface="Courier" charset="0"/>
              </a:rPr>
              <a:t>IntVect iv2(1,2);  \\ second IntVect</a:t>
            </a:r>
          </a:p>
          <a:p>
            <a:r>
              <a:rPr lang="en-US" sz="1600">
                <a:latin typeface="Courier" charset="0"/>
                <a:ea typeface="Courier" charset="0"/>
                <a:cs typeface="Courier" charset="0"/>
              </a:rPr>
              <a:t>iv += iv2;         \\ add iv2 to iv -- iv = (3,5)</a:t>
            </a:r>
          </a:p>
          <a:p>
            <a:endParaRPr lang="en-US" sz="1600">
              <a:latin typeface="Courier" charset="0"/>
              <a:ea typeface="Courier" charset="0"/>
              <a:cs typeface="Courier" charset="0"/>
            </a:endParaRPr>
          </a:p>
          <a:p>
            <a:r>
              <a:rPr lang="en-US" sz="1600">
                <a:latin typeface="Courier" charset="0"/>
                <a:ea typeface="Courier" charset="0"/>
                <a:cs typeface="Courier" charset="0"/>
              </a:rPr>
              <a:t>int i = iv[0];     \\ access 0th component (i = 3)</a:t>
            </a:r>
          </a:p>
        </p:txBody>
      </p:sp>
      <p:sp>
        <p:nvSpPr>
          <p:cNvPr id="33802" name="TextBox 11"/>
          <p:cNvSpPr txBox="1">
            <a:spLocks noChangeArrowheads="1"/>
          </p:cNvSpPr>
          <p:nvPr/>
        </p:nvSpPr>
        <p:spPr bwMode="auto">
          <a:xfrm>
            <a:off x="280988" y="2679700"/>
            <a:ext cx="1504950" cy="369888"/>
          </a:xfrm>
          <a:prstGeom prst="rect">
            <a:avLst/>
          </a:prstGeom>
          <a:noFill/>
          <a:ln w="9525">
            <a:noFill/>
            <a:miter lim="800000"/>
            <a:headEnd/>
            <a:tailEnd/>
          </a:ln>
        </p:spPr>
        <p:txBody>
          <a:bodyPr wrap="none">
            <a:prstTxWarp prst="textNoShape">
              <a:avLst/>
            </a:prstTxWarp>
            <a:spAutoFit/>
          </a:bodyPr>
          <a:lstStyle/>
          <a:p>
            <a:r>
              <a:rPr lang="en-US">
                <a:latin typeface="Helvetica" charset="0"/>
                <a:ea typeface="Helvetica" charset="0"/>
                <a:cs typeface="Helvetica" charset="0"/>
              </a:rPr>
              <a:t>2D Example: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354013" y="287338"/>
            <a:ext cx="1785937"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Box</a:t>
            </a:r>
            <a:r>
              <a:rPr lang="en-US" sz="2400">
                <a:solidFill>
                  <a:schemeClr val="tx2"/>
                </a:solidFill>
                <a:latin typeface="Courier" charset="0"/>
                <a:ea typeface="Courier" charset="0"/>
                <a:cs typeface="Courier" charset="0"/>
              </a:rPr>
              <a:t> </a:t>
            </a:r>
            <a:r>
              <a:rPr lang="en-US" sz="2400">
                <a:solidFill>
                  <a:schemeClr val="tx2"/>
                </a:solidFill>
                <a:latin typeface="Helvetica" charset="0"/>
                <a:ea typeface="Helvetica" charset="0"/>
                <a:cs typeface="Helvetica" charset="0"/>
              </a:rPr>
              <a:t>Class</a:t>
            </a:r>
            <a:endParaRPr lang="en-US" sz="2400">
              <a:solidFill>
                <a:schemeClr val="tx2"/>
              </a:solidFill>
              <a:latin typeface="Courier" charset="0"/>
              <a:ea typeface="Courier" charset="0"/>
              <a:cs typeface="Courier" charset="0"/>
            </a:endParaRPr>
          </a:p>
        </p:txBody>
      </p:sp>
      <p:sp>
        <p:nvSpPr>
          <p:cNvPr id="35843" name="TextBox 5"/>
          <p:cNvSpPr txBox="1">
            <a:spLocks noChangeArrowheads="1"/>
          </p:cNvSpPr>
          <p:nvPr/>
        </p:nvSpPr>
        <p:spPr bwMode="auto">
          <a:xfrm>
            <a:off x="419100" y="919163"/>
            <a:ext cx="5221288" cy="127952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             is a rectangle in space:</a:t>
            </a:r>
          </a:p>
          <a:p>
            <a:pPr>
              <a:lnSpc>
                <a:spcPct val="93000"/>
              </a:lnSpc>
              <a:spcAft>
                <a:spcPts val="1200"/>
              </a:spcAft>
              <a:buClr>
                <a:srgbClr val="000000"/>
              </a:buClr>
            </a:pPr>
            <a:r>
              <a:rPr lang="en-US">
                <a:solidFill>
                  <a:srgbClr val="000000"/>
                </a:solidFill>
                <a:latin typeface="Helvetica" charset="0"/>
                <a:ea typeface="Helvetica" charset="0"/>
                <a:cs typeface="Helvetica" charset="0"/>
              </a:rPr>
              <a:t>    can be translated, coarsened , refined. Supports different centerings (node-centered vs. face-centered) in each coordinate direction.</a:t>
            </a:r>
          </a:p>
        </p:txBody>
      </p:sp>
      <p:sp>
        <p:nvSpPr>
          <p:cNvPr id="35844" name="TextBox 10"/>
          <p:cNvSpPr txBox="1">
            <a:spLocks noChangeArrowheads="1"/>
          </p:cNvSpPr>
          <p:nvPr/>
        </p:nvSpPr>
        <p:spPr bwMode="auto">
          <a:xfrm>
            <a:off x="180975" y="3167063"/>
            <a:ext cx="8558213" cy="2554287"/>
          </a:xfrm>
          <a:prstGeom prst="rect">
            <a:avLst/>
          </a:prstGeom>
          <a:noFill/>
          <a:ln w="9525">
            <a:noFill/>
            <a:miter lim="800000"/>
            <a:headEnd/>
            <a:tailEnd/>
          </a:ln>
        </p:spPr>
        <p:txBody>
          <a:bodyPr wrap="none">
            <a:prstTxWarp prst="textNoShape">
              <a:avLst/>
            </a:prstTxWarp>
            <a:spAutoFit/>
          </a:bodyPr>
          <a:lstStyle/>
          <a:p>
            <a:r>
              <a:rPr lang="en-US" sz="1600">
                <a:latin typeface="Courier" charset="0"/>
                <a:ea typeface="Courier" charset="0"/>
                <a:cs typeface="Courier" charset="0"/>
              </a:rPr>
              <a:t>IntVect lo(1,1), hi(2,3);\\ IntVects to define box extents</a:t>
            </a:r>
          </a:p>
          <a:p>
            <a:r>
              <a:rPr lang="en-US" sz="1600">
                <a:latin typeface="Courier" charset="0"/>
                <a:ea typeface="Courier" charset="0"/>
                <a:cs typeface="Courier" charset="0"/>
              </a:rPr>
              <a:t>Box b(lo,hi);            \\ define cell-centered box</a:t>
            </a:r>
          </a:p>
          <a:p>
            <a:r>
              <a:rPr lang="en-US" sz="1600">
                <a:latin typeface="Courier" charset="0"/>
                <a:ea typeface="Courier" charset="0"/>
                <a:cs typeface="Courier" charset="0"/>
              </a:rPr>
              <a:t>b.refine(2);             \\ refine by factor of 2: now (2,2)-(5,7)</a:t>
            </a:r>
          </a:p>
          <a:p>
            <a:r>
              <a:rPr lang="en-US" sz="1600">
                <a:latin typeface="Courier" charset="0"/>
                <a:ea typeface="Courier" charset="0"/>
                <a:cs typeface="Courier" charset="0"/>
              </a:rPr>
              <a:t>b.coarsen(2);            \\ coarsen: now back to (1,1)-(2,3)</a:t>
            </a:r>
          </a:p>
          <a:p>
            <a:r>
              <a:rPr lang="en-US" sz="1600">
                <a:latin typeface="Courier" charset="0"/>
                <a:ea typeface="Courier" charset="0"/>
                <a:cs typeface="Courier" charset="0"/>
              </a:rPr>
              <a:t>b.surroundingNodes()     \\ convert to node-centering -- (1,1)-(3,4)</a:t>
            </a:r>
          </a:p>
          <a:p>
            <a:r>
              <a:rPr lang="en-US" sz="1600">
                <a:latin typeface="Courier" charset="0"/>
                <a:ea typeface="Courier" charset="0"/>
                <a:cs typeface="Courier" charset="0"/>
              </a:rPr>
              <a:t>b.enclosedCells()        \\ back to cell-centering -- (1,1)-(2,3)</a:t>
            </a:r>
          </a:p>
          <a:p>
            <a:endParaRPr lang="en-US" sz="1600">
              <a:latin typeface="Courier" charset="0"/>
              <a:ea typeface="Courier" charset="0"/>
              <a:cs typeface="Courier" charset="0"/>
            </a:endParaRPr>
          </a:p>
          <a:p>
            <a:r>
              <a:rPr lang="en-US" sz="1600">
                <a:latin typeface="Courier" charset="0"/>
                <a:ea typeface="Courier" charset="0"/>
                <a:cs typeface="Courier" charset="0"/>
              </a:rPr>
              <a:t>Box b2(b)                \\ copy constructor</a:t>
            </a:r>
          </a:p>
          <a:p>
            <a:r>
              <a:rPr lang="en-US" sz="1600">
                <a:latin typeface="Courier" charset="0"/>
                <a:ea typeface="Courier" charset="0"/>
                <a:cs typeface="Courier" charset="0"/>
              </a:rPr>
              <a:t>b2.shift(IntVect::Unit); \\ shift b2 by (1,1) -- now (2,2)-(3,4)</a:t>
            </a:r>
          </a:p>
          <a:p>
            <a:r>
              <a:rPr lang="en-US" sz="1600">
                <a:latin typeface="Courier" charset="0"/>
                <a:ea typeface="Courier" charset="0"/>
                <a:cs typeface="Courier" charset="0"/>
              </a:rPr>
              <a:t>b &amp;= b2;                \\ intersect b with b2 -- b now (2,2)-(2,3) </a:t>
            </a:r>
          </a:p>
        </p:txBody>
      </p:sp>
      <p:sp>
        <p:nvSpPr>
          <p:cNvPr id="35845" name="TextBox 11"/>
          <p:cNvSpPr txBox="1">
            <a:spLocks noChangeArrowheads="1"/>
          </p:cNvSpPr>
          <p:nvPr/>
        </p:nvSpPr>
        <p:spPr bwMode="auto">
          <a:xfrm>
            <a:off x="280988" y="2679700"/>
            <a:ext cx="1504950" cy="369888"/>
          </a:xfrm>
          <a:prstGeom prst="rect">
            <a:avLst/>
          </a:prstGeom>
          <a:noFill/>
          <a:ln w="9525">
            <a:noFill/>
            <a:miter lim="800000"/>
            <a:headEnd/>
            <a:tailEnd/>
          </a:ln>
        </p:spPr>
        <p:txBody>
          <a:bodyPr wrap="none">
            <a:prstTxWarp prst="textNoShape">
              <a:avLst/>
            </a:prstTxWarp>
            <a:spAutoFit/>
          </a:bodyPr>
          <a:lstStyle/>
          <a:p>
            <a:r>
              <a:rPr lang="en-US">
                <a:latin typeface="Helvetica" charset="0"/>
                <a:ea typeface="Helvetica" charset="0"/>
                <a:cs typeface="Helvetica" charset="0"/>
              </a:rPr>
              <a:t>2D Example:</a:t>
            </a:r>
          </a:p>
        </p:txBody>
      </p:sp>
      <p:pic>
        <p:nvPicPr>
          <p:cNvPr id="35846" name="Picture 10" descr="latex-image-1.pdf"/>
          <p:cNvPicPr>
            <a:picLocks noChangeAspect="1"/>
          </p:cNvPicPr>
          <p:nvPr/>
        </p:nvPicPr>
        <p:blipFill>
          <a:blip r:embed="rId3"/>
          <a:srcRect/>
          <a:stretch>
            <a:fillRect/>
          </a:stretch>
        </p:blipFill>
        <p:spPr bwMode="auto">
          <a:xfrm>
            <a:off x="461963" y="965200"/>
            <a:ext cx="860425" cy="246063"/>
          </a:xfrm>
          <a:prstGeom prst="rect">
            <a:avLst/>
          </a:prstGeom>
          <a:noFill/>
          <a:ln w="9525">
            <a:noFill/>
            <a:miter lim="800000"/>
            <a:headEnd/>
            <a:tailEnd/>
          </a:ln>
        </p:spPr>
      </p:pic>
      <p:pic>
        <p:nvPicPr>
          <p:cNvPr id="35847" name="Picture 11" descr="latex-image-1.pdf"/>
          <p:cNvPicPr>
            <a:picLocks noChangeAspect="1"/>
          </p:cNvPicPr>
          <p:nvPr/>
        </p:nvPicPr>
        <p:blipFill>
          <a:blip r:embed="rId4"/>
          <a:srcRect/>
          <a:stretch>
            <a:fillRect/>
          </a:stretch>
        </p:blipFill>
        <p:spPr bwMode="auto">
          <a:xfrm>
            <a:off x="3703638" y="971550"/>
            <a:ext cx="1817687" cy="290513"/>
          </a:xfrm>
          <a:prstGeom prst="rect">
            <a:avLst/>
          </a:prstGeom>
          <a:noFill/>
          <a:ln w="9525">
            <a:noFill/>
            <a:miter lim="800000"/>
            <a:headEnd/>
            <a:tailEnd/>
          </a:ln>
        </p:spPr>
      </p:pic>
      <p:pic>
        <p:nvPicPr>
          <p:cNvPr id="35848" name="Picture 12" descr="Box.pdf"/>
          <p:cNvPicPr>
            <a:picLocks noChangeAspect="1"/>
          </p:cNvPicPr>
          <p:nvPr/>
        </p:nvPicPr>
        <p:blipFill>
          <a:blip r:embed="rId5"/>
          <a:srcRect/>
          <a:stretch>
            <a:fillRect/>
          </a:stretch>
        </p:blipFill>
        <p:spPr bwMode="auto">
          <a:xfrm>
            <a:off x="5722938" y="331788"/>
            <a:ext cx="3136900" cy="2244725"/>
          </a:xfrm>
          <a:prstGeom prst="rect">
            <a:avLst/>
          </a:prstGeom>
          <a:noFill/>
          <a:ln w="9525">
            <a:noFill/>
            <a:miter lim="800000"/>
            <a:headEnd/>
            <a:tailEnd/>
          </a:ln>
        </p:spPr>
      </p:pic>
      <p:pic>
        <p:nvPicPr>
          <p:cNvPr id="35849" name="Picture 13" descr="latex-image-1.pdf"/>
          <p:cNvPicPr>
            <a:picLocks noChangeAspect="1"/>
          </p:cNvPicPr>
          <p:nvPr/>
        </p:nvPicPr>
        <p:blipFill>
          <a:blip r:embed="rId6"/>
          <a:srcRect/>
          <a:stretch>
            <a:fillRect/>
          </a:stretch>
        </p:blipFill>
        <p:spPr bwMode="auto">
          <a:xfrm>
            <a:off x="511175" y="1422400"/>
            <a:ext cx="196850" cy="18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354013" y="287338"/>
            <a:ext cx="3294062"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IntVectSet</a:t>
            </a:r>
            <a:r>
              <a:rPr lang="en-US" sz="2400">
                <a:solidFill>
                  <a:schemeClr val="tx2"/>
                </a:solidFill>
                <a:latin typeface="Courier" charset="0"/>
                <a:ea typeface="Courier" charset="0"/>
                <a:cs typeface="Courier" charset="0"/>
              </a:rPr>
              <a:t> </a:t>
            </a:r>
            <a:r>
              <a:rPr lang="en-US" sz="2400">
                <a:solidFill>
                  <a:schemeClr val="tx2"/>
                </a:solidFill>
                <a:latin typeface="Helvetica" charset="0"/>
                <a:ea typeface="Helvetica" charset="0"/>
                <a:cs typeface="Helvetica" charset="0"/>
              </a:rPr>
              <a:t>Class</a:t>
            </a:r>
            <a:endParaRPr lang="en-US" sz="2400">
              <a:solidFill>
                <a:schemeClr val="tx2"/>
              </a:solidFill>
              <a:latin typeface="Courier" charset="0"/>
              <a:ea typeface="Courier" charset="0"/>
              <a:cs typeface="Courier" charset="0"/>
            </a:endParaRPr>
          </a:p>
        </p:txBody>
      </p:sp>
      <p:sp>
        <p:nvSpPr>
          <p:cNvPr id="37891" name="TextBox 5"/>
          <p:cNvSpPr txBox="1">
            <a:spLocks noChangeArrowheads="1"/>
          </p:cNvSpPr>
          <p:nvPr/>
        </p:nvSpPr>
        <p:spPr bwMode="auto">
          <a:xfrm>
            <a:off x="419100" y="919163"/>
            <a:ext cx="5097463" cy="2081212"/>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              is an arbitrary subset of      .     Can be shifted, coarsened, refined. </a:t>
            </a:r>
          </a:p>
          <a:p>
            <a:pPr>
              <a:lnSpc>
                <a:spcPct val="93000"/>
              </a:lnSpc>
              <a:spcAft>
                <a:spcPts val="1200"/>
              </a:spcAft>
              <a:buClr>
                <a:srgbClr val="000000"/>
              </a:buClr>
            </a:pPr>
            <a:r>
              <a:rPr lang="en-US">
                <a:solidFill>
                  <a:srgbClr val="000000"/>
                </a:solidFill>
                <a:latin typeface="Helvetica" charset="0"/>
                <a:ea typeface="Helvetica" charset="0"/>
                <a:cs typeface="Helvetica" charset="0"/>
              </a:rPr>
              <a:t>One can take unions and intersections with other </a:t>
            </a:r>
            <a:r>
              <a:rPr lang="en-US" sz="2000">
                <a:solidFill>
                  <a:srgbClr val="000000"/>
                </a:solidFill>
                <a:latin typeface="Courier" charset="0"/>
                <a:ea typeface="Helvetica" charset="0"/>
                <a:cs typeface="Courier" charset="0"/>
              </a:rPr>
              <a:t>IntVectSets</a:t>
            </a:r>
            <a:r>
              <a:rPr lang="en-US">
                <a:solidFill>
                  <a:srgbClr val="000000"/>
                </a:solidFill>
                <a:latin typeface="Helvetica" charset="0"/>
                <a:ea typeface="Helvetica" charset="0"/>
                <a:cs typeface="Helvetica" charset="0"/>
              </a:rPr>
              <a:t> and with </a:t>
            </a:r>
            <a:r>
              <a:rPr lang="en-US" sz="2000">
                <a:solidFill>
                  <a:srgbClr val="000000"/>
                </a:solidFill>
                <a:latin typeface="Courier" charset="0"/>
                <a:ea typeface="Helvetica" charset="0"/>
                <a:cs typeface="Helvetica" charset="0"/>
              </a:rPr>
              <a:t>Boxes</a:t>
            </a:r>
            <a:r>
              <a:rPr lang="en-US">
                <a:solidFill>
                  <a:srgbClr val="000000"/>
                </a:solidFill>
                <a:latin typeface="Helvetica" charset="0"/>
                <a:ea typeface="Helvetica" charset="0"/>
                <a:cs typeface="Helvetica" charset="0"/>
              </a:rPr>
              <a:t>, and iterate over an </a:t>
            </a:r>
            <a:r>
              <a:rPr lang="en-US">
                <a:solidFill>
                  <a:srgbClr val="000000"/>
                </a:solidFill>
                <a:latin typeface="Courier" charset="0"/>
                <a:ea typeface="Helvetica" charset="0"/>
                <a:cs typeface="Helvetica" charset="0"/>
              </a:rPr>
              <a:t>IntVectSet. </a:t>
            </a:r>
            <a:r>
              <a:rPr lang="en-US">
                <a:solidFill>
                  <a:srgbClr val="000000"/>
                </a:solidFill>
                <a:latin typeface="Helvetica" charset="0"/>
                <a:ea typeface="Helvetica" charset="0"/>
                <a:cs typeface="Helvetica" charset="0"/>
              </a:rPr>
              <a:t>Useful for representing irregular sets and calculations over such sets.</a:t>
            </a:r>
          </a:p>
        </p:txBody>
      </p:sp>
      <p:sp>
        <p:nvSpPr>
          <p:cNvPr id="37892" name="TextBox 10"/>
          <p:cNvSpPr txBox="1">
            <a:spLocks noChangeArrowheads="1"/>
          </p:cNvSpPr>
          <p:nvPr/>
        </p:nvSpPr>
        <p:spPr bwMode="auto">
          <a:xfrm>
            <a:off x="255588" y="3760788"/>
            <a:ext cx="7326312" cy="2062162"/>
          </a:xfrm>
          <a:prstGeom prst="rect">
            <a:avLst/>
          </a:prstGeom>
          <a:noFill/>
          <a:ln w="9525">
            <a:noFill/>
            <a:miter lim="800000"/>
            <a:headEnd/>
            <a:tailEnd/>
          </a:ln>
        </p:spPr>
        <p:txBody>
          <a:bodyPr wrap="none">
            <a:prstTxWarp prst="textNoShape">
              <a:avLst/>
            </a:prstTxWarp>
            <a:spAutoFit/>
          </a:bodyPr>
          <a:lstStyle/>
          <a:p>
            <a:r>
              <a:rPr lang="en-US" sz="1600">
                <a:latin typeface="Courier" charset="0"/>
                <a:ea typeface="Courier" charset="0"/>
                <a:cs typeface="Courier" charset="0"/>
              </a:rPr>
              <a:t>IntVect iv1, iv2, iv3; \\ various IntVects</a:t>
            </a:r>
          </a:p>
          <a:p>
            <a:r>
              <a:rPr lang="en-US" sz="1600">
                <a:latin typeface="Courier" charset="0"/>
                <a:ea typeface="Courier" charset="0"/>
                <a:cs typeface="Courier" charset="0"/>
              </a:rPr>
              <a:t>Box b;                 \\ box region</a:t>
            </a:r>
          </a:p>
          <a:p>
            <a:r>
              <a:rPr lang="en-US" sz="1600">
                <a:latin typeface="Courier" charset="0"/>
                <a:ea typeface="Courier" charset="0"/>
                <a:cs typeface="Courier" charset="0"/>
              </a:rPr>
              <a:t>IntVectSet ivSet(b)    \\ set of all Index locations in b</a:t>
            </a:r>
          </a:p>
          <a:p>
            <a:r>
              <a:rPr lang="en-US" sz="1600">
                <a:latin typeface="Courier" charset="0"/>
                <a:ea typeface="Courier" charset="0"/>
                <a:cs typeface="Courier" charset="0"/>
              </a:rPr>
              <a:t>ivSet |= iv1;          \\ union operator </a:t>
            </a:r>
          </a:p>
          <a:p>
            <a:r>
              <a:rPr lang="en-US" sz="1600">
                <a:latin typeface="Courier" charset="0"/>
                <a:ea typeface="Courier" charset="0"/>
                <a:cs typeface="Courier" charset="0"/>
              </a:rPr>
              <a:t>ivSet.refine(2);       \\ refinement of IntVectSet</a:t>
            </a:r>
          </a:p>
          <a:p>
            <a:r>
              <a:rPr lang="en-US" sz="1600">
                <a:latin typeface="Courier" charset="0"/>
                <a:ea typeface="Courier" charset="0"/>
                <a:cs typeface="Courier" charset="0"/>
              </a:rPr>
              <a:t>ivSet.coarsen(2);      \\ coarsen back to original</a:t>
            </a:r>
          </a:p>
          <a:p>
            <a:r>
              <a:rPr lang="en-US" sz="1600">
                <a:latin typeface="Courier" charset="0"/>
                <a:ea typeface="Courier" charset="0"/>
                <a:cs typeface="Courier" charset="0"/>
              </a:rPr>
              <a:t>ivSet -= iv2;          \\ remove iv2 from intVectSet</a:t>
            </a:r>
          </a:p>
          <a:p>
            <a:r>
              <a:rPr lang="en-US" sz="1600">
                <a:latin typeface="Courier" charset="0"/>
                <a:ea typeface="Courier" charset="0"/>
                <a:cs typeface="Courier" charset="0"/>
              </a:rPr>
              <a:t>ivSet.grow(1);         \\ grow intVectSet by a radius of 1</a:t>
            </a:r>
          </a:p>
        </p:txBody>
      </p:sp>
      <p:sp>
        <p:nvSpPr>
          <p:cNvPr id="37893" name="TextBox 11"/>
          <p:cNvSpPr txBox="1">
            <a:spLocks noChangeArrowheads="1"/>
          </p:cNvSpPr>
          <p:nvPr/>
        </p:nvSpPr>
        <p:spPr bwMode="auto">
          <a:xfrm>
            <a:off x="280988" y="3355975"/>
            <a:ext cx="1504950" cy="369888"/>
          </a:xfrm>
          <a:prstGeom prst="rect">
            <a:avLst/>
          </a:prstGeom>
          <a:noFill/>
          <a:ln w="9525">
            <a:noFill/>
            <a:miter lim="800000"/>
            <a:headEnd/>
            <a:tailEnd/>
          </a:ln>
        </p:spPr>
        <p:txBody>
          <a:bodyPr wrap="none">
            <a:prstTxWarp prst="textNoShape">
              <a:avLst/>
            </a:prstTxWarp>
            <a:spAutoFit/>
          </a:bodyPr>
          <a:lstStyle/>
          <a:p>
            <a:r>
              <a:rPr lang="en-US">
                <a:latin typeface="Helvetica" charset="0"/>
                <a:ea typeface="Helvetica" charset="0"/>
                <a:cs typeface="Helvetica" charset="0"/>
              </a:rPr>
              <a:t>2D Example:</a:t>
            </a:r>
          </a:p>
        </p:txBody>
      </p:sp>
      <p:pic>
        <p:nvPicPr>
          <p:cNvPr id="37894" name="Picture 10" descr="latex-image-1.pdf"/>
          <p:cNvPicPr>
            <a:picLocks noChangeAspect="1"/>
          </p:cNvPicPr>
          <p:nvPr/>
        </p:nvPicPr>
        <p:blipFill>
          <a:blip r:embed="rId3"/>
          <a:srcRect/>
          <a:stretch>
            <a:fillRect/>
          </a:stretch>
        </p:blipFill>
        <p:spPr bwMode="auto">
          <a:xfrm>
            <a:off x="552450" y="938213"/>
            <a:ext cx="766763" cy="247650"/>
          </a:xfrm>
          <a:prstGeom prst="rect">
            <a:avLst/>
          </a:prstGeom>
          <a:noFill/>
          <a:ln w="9525">
            <a:noFill/>
            <a:miter lim="800000"/>
            <a:headEnd/>
            <a:tailEnd/>
          </a:ln>
        </p:spPr>
      </p:pic>
      <p:pic>
        <p:nvPicPr>
          <p:cNvPr id="37895" name="Picture 11" descr="latex-image-1.pdf"/>
          <p:cNvPicPr>
            <a:picLocks noChangeAspect="1"/>
          </p:cNvPicPr>
          <p:nvPr/>
        </p:nvPicPr>
        <p:blipFill>
          <a:blip r:embed="rId4"/>
          <a:srcRect/>
          <a:stretch>
            <a:fillRect/>
          </a:stretch>
        </p:blipFill>
        <p:spPr bwMode="auto">
          <a:xfrm>
            <a:off x="3867150" y="944563"/>
            <a:ext cx="273050" cy="241300"/>
          </a:xfrm>
          <a:prstGeom prst="rect">
            <a:avLst/>
          </a:prstGeom>
          <a:noFill/>
          <a:ln w="9525">
            <a:noFill/>
            <a:miter lim="800000"/>
            <a:headEnd/>
            <a:tailEnd/>
          </a:ln>
        </p:spPr>
      </p:pic>
      <p:pic>
        <p:nvPicPr>
          <p:cNvPr id="37896" name="Picture 12" descr="latex-image-1.pdf"/>
          <p:cNvPicPr>
            <a:picLocks noChangeAspect="1"/>
          </p:cNvPicPr>
          <p:nvPr/>
        </p:nvPicPr>
        <p:blipFill>
          <a:blip r:embed="rId5"/>
          <a:srcRect/>
          <a:stretch>
            <a:fillRect/>
          </a:stretch>
        </p:blipFill>
        <p:spPr bwMode="auto">
          <a:xfrm>
            <a:off x="4287838" y="998538"/>
            <a:ext cx="198437" cy="196850"/>
          </a:xfrm>
          <a:prstGeom prst="rect">
            <a:avLst/>
          </a:prstGeom>
          <a:noFill/>
          <a:ln w="9525">
            <a:noFill/>
            <a:miter lim="800000"/>
            <a:headEnd/>
            <a:tailEnd/>
          </a:ln>
        </p:spPr>
      </p:pic>
      <p:pic>
        <p:nvPicPr>
          <p:cNvPr id="37897" name="Picture 14" descr="IntVectSet.pdf"/>
          <p:cNvPicPr>
            <a:picLocks noChangeAspect="1"/>
          </p:cNvPicPr>
          <p:nvPr/>
        </p:nvPicPr>
        <p:blipFill>
          <a:blip r:embed="rId6"/>
          <a:srcRect/>
          <a:stretch>
            <a:fillRect/>
          </a:stretch>
        </p:blipFill>
        <p:spPr bwMode="auto">
          <a:xfrm>
            <a:off x="5562600" y="849313"/>
            <a:ext cx="3001963" cy="214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354013" y="287338"/>
            <a:ext cx="4843462"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BaseFAB&lt;T&gt; </a:t>
            </a:r>
            <a:r>
              <a:rPr lang="en-US" sz="2400">
                <a:solidFill>
                  <a:schemeClr val="tx2"/>
                </a:solidFill>
                <a:latin typeface="Helvetica" charset="0"/>
                <a:ea typeface="Courier" charset="0"/>
                <a:cs typeface="Helvetica" charset="0"/>
              </a:rPr>
              <a:t>Container</a:t>
            </a:r>
            <a:r>
              <a:rPr lang="en-US" sz="2400">
                <a:solidFill>
                  <a:schemeClr val="tx2"/>
                </a:solidFill>
                <a:latin typeface="Courier" charset="0"/>
                <a:ea typeface="Courier" charset="0"/>
                <a:cs typeface="Courier" charset="0"/>
              </a:rPr>
              <a:t> </a:t>
            </a:r>
            <a:r>
              <a:rPr lang="en-US" sz="2400">
                <a:solidFill>
                  <a:schemeClr val="tx2"/>
                </a:solidFill>
                <a:latin typeface="Helvetica" charset="0"/>
                <a:ea typeface="Helvetica" charset="0"/>
                <a:cs typeface="Helvetica" charset="0"/>
              </a:rPr>
              <a:t>Class</a:t>
            </a:r>
            <a:endParaRPr lang="en-US" sz="2400">
              <a:solidFill>
                <a:schemeClr val="tx2"/>
              </a:solidFill>
              <a:latin typeface="Courier" charset="0"/>
              <a:ea typeface="Courier" charset="0"/>
              <a:cs typeface="Courier" charset="0"/>
            </a:endParaRPr>
          </a:p>
        </p:txBody>
      </p:sp>
      <p:sp>
        <p:nvSpPr>
          <p:cNvPr id="39939" name="TextBox 5"/>
          <p:cNvSpPr txBox="1">
            <a:spLocks noChangeArrowheads="1"/>
          </p:cNvSpPr>
          <p:nvPr/>
        </p:nvSpPr>
        <p:spPr bwMode="auto">
          <a:xfrm>
            <a:off x="419100" y="919163"/>
            <a:ext cx="8018463" cy="668337"/>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Templated muiltidimensional array container class for (</a:t>
            </a:r>
            <a:r>
              <a:rPr lang="en-US" sz="2000">
                <a:solidFill>
                  <a:srgbClr val="000000"/>
                </a:solidFill>
                <a:latin typeface="Courier" charset="0"/>
                <a:ea typeface="Helvetica" charset="0"/>
                <a:cs typeface="Courier" charset="0"/>
              </a:rPr>
              <a:t>int, Real</a:t>
            </a:r>
            <a:r>
              <a:rPr lang="en-US">
                <a:solidFill>
                  <a:srgbClr val="000000"/>
                </a:solidFill>
                <a:latin typeface="Helvetica" charset="0"/>
                <a:ea typeface="Helvetica" charset="0"/>
                <a:cs typeface="Helvetica" charset="0"/>
              </a:rPr>
              <a:t>, etc) over region defined by a </a:t>
            </a:r>
            <a:r>
              <a:rPr lang="en-US" sz="2000">
                <a:solidFill>
                  <a:srgbClr val="000000"/>
                </a:solidFill>
                <a:latin typeface="Courier" charset="0"/>
                <a:ea typeface="Helvetica" charset="0"/>
                <a:cs typeface="Helvetica" charset="0"/>
              </a:rPr>
              <a:t>Box</a:t>
            </a:r>
            <a:r>
              <a:rPr lang="en-US">
                <a:solidFill>
                  <a:srgbClr val="000000"/>
                </a:solidFill>
                <a:latin typeface="Helvetica" charset="0"/>
                <a:ea typeface="Helvetica" charset="0"/>
                <a:cs typeface="Helvetica" charset="0"/>
              </a:rPr>
              <a:t>.</a:t>
            </a:r>
          </a:p>
        </p:txBody>
      </p:sp>
      <p:sp>
        <p:nvSpPr>
          <p:cNvPr id="39940" name="TextBox 10"/>
          <p:cNvSpPr txBox="1">
            <a:spLocks noChangeArrowheads="1"/>
          </p:cNvSpPr>
          <p:nvPr/>
        </p:nvSpPr>
        <p:spPr bwMode="auto">
          <a:xfrm>
            <a:off x="98425" y="2405063"/>
            <a:ext cx="9202738" cy="3538537"/>
          </a:xfrm>
          <a:prstGeom prst="rect">
            <a:avLst/>
          </a:prstGeom>
          <a:noFill/>
          <a:ln w="9525">
            <a:noFill/>
            <a:miter lim="800000"/>
            <a:headEnd/>
            <a:tailEnd/>
          </a:ln>
        </p:spPr>
        <p:txBody>
          <a:bodyPr wrap="none">
            <a:prstTxWarp prst="textNoShape">
              <a:avLst/>
            </a:prstTxWarp>
            <a:spAutoFit/>
          </a:bodyPr>
          <a:lstStyle/>
          <a:p>
            <a:r>
              <a:rPr lang="en-US" sz="1600">
                <a:latin typeface="Courier" charset="0"/>
                <a:ea typeface="Courier" charset="0"/>
                <a:cs typeface="Courier" charset="0"/>
              </a:rPr>
              <a:t>Box domain(IntVect::Zero, 3*IntVect::Unit); // box from (0,0)-&gt;(3,3)</a:t>
            </a:r>
          </a:p>
          <a:p>
            <a:r>
              <a:rPr lang="en-US" sz="1600">
                <a:latin typeface="Courier" charset="0"/>
                <a:ea typeface="Courier" charset="0"/>
                <a:cs typeface="Courier" charset="0"/>
              </a:rPr>
              <a:t>int nComp = 2;                              // 2 components</a:t>
            </a:r>
          </a:p>
          <a:p>
            <a:r>
              <a:rPr lang="en-US" sz="1600">
                <a:latin typeface="Courier" charset="0"/>
                <a:ea typeface="Courier" charset="0"/>
                <a:cs typeface="Courier" charset="0"/>
              </a:rPr>
              <a:t>BaseFab&lt;int&gt; intfab(domain, nComp);     	   // define container for int's</a:t>
            </a:r>
          </a:p>
          <a:p>
            <a:r>
              <a:rPr lang="en-US" sz="1600">
                <a:latin typeface="Courier" charset="0"/>
                <a:ea typeface="Courier" charset="0"/>
                <a:cs typeface="Courier" charset="0"/>
              </a:rPr>
              <a:t>intfab.setVal(1);                     	   // set values to 1</a:t>
            </a:r>
          </a:p>
          <a:p>
            <a:endParaRPr lang="en-US" sz="1600">
              <a:latin typeface="Courier" charset="0"/>
              <a:ea typeface="Courier" charset="0"/>
              <a:cs typeface="Courier" charset="0"/>
            </a:endParaRPr>
          </a:p>
          <a:p>
            <a:r>
              <a:rPr lang="en-US" sz="1600">
                <a:latin typeface="Courier" charset="0"/>
                <a:ea typeface="Courier" charset="0"/>
                <a:cs typeface="Courier" charset="0"/>
              </a:rPr>
              <a:t>BoxIterator bit(domain);   				   // iterator over domain</a:t>
            </a:r>
          </a:p>
          <a:p>
            <a:r>
              <a:rPr lang="en-US" sz="1600">
                <a:latin typeface="Courier" charset="0"/>
                <a:ea typeface="Courier" charset="0"/>
                <a:cs typeface="Courier" charset="0"/>
              </a:rPr>
              <a:t>for (bit.begin(); bit.ok(); ++bit)</a:t>
            </a:r>
          </a:p>
          <a:p>
            <a:r>
              <a:rPr lang="en-US" sz="1600">
                <a:latin typeface="Courier" charset="0"/>
                <a:ea typeface="Courier" charset="0"/>
                <a:cs typeface="Courier" charset="0"/>
              </a:rPr>
              <a:t>{</a:t>
            </a:r>
          </a:p>
          <a:p>
            <a:r>
              <a:rPr lang="en-US" sz="1600">
                <a:latin typeface="Courier" charset="0"/>
                <a:ea typeface="Courier" charset="0"/>
                <a:cs typeface="Courier" charset="0"/>
              </a:rPr>
              <a:t>   iv = bit();</a:t>
            </a:r>
          </a:p>
          <a:p>
            <a:r>
              <a:rPr lang="en-US" sz="1600">
                <a:latin typeface="Courier" charset="0"/>
                <a:ea typeface="Courier" charset="0"/>
                <a:cs typeface="Courier" charset="0"/>
              </a:rPr>
              <a:t>   ival(iv,0) = iv[0];          			   // set 0th component at </a:t>
            </a:r>
          </a:p>
          <a:p>
            <a:r>
              <a:rPr lang="en-US" sz="1600">
                <a:latin typeface="Courier" charset="0"/>
                <a:ea typeface="Courier" charset="0"/>
                <a:cs typeface="Courier" charset="0"/>
              </a:rPr>
              <a:t>}										  	   // iv to index </a:t>
            </a:r>
          </a:p>
          <a:p>
            <a:r>
              <a:rPr lang="en-US" sz="1600">
                <a:latin typeface="Courier" charset="0"/>
                <a:ea typeface="Courier" charset="0"/>
                <a:cs typeface="Courier" charset="0"/>
              </a:rPr>
              <a:t>int* ptr = ifab.dataPtr(); 				   // pointer to the contiguous</a:t>
            </a:r>
          </a:p>
          <a:p>
            <a:r>
              <a:rPr lang="en-US" sz="1600">
                <a:latin typeface="Courier" charset="0"/>
                <a:ea typeface="Courier" charset="0"/>
                <a:cs typeface="Courier" charset="0"/>
              </a:rPr>
              <a:t> 											   // block of data which can </a:t>
            </a:r>
          </a:p>
          <a:p>
            <a:r>
              <a:rPr lang="en-US" sz="1600">
                <a:latin typeface="Courier" charset="0"/>
                <a:ea typeface="Courier" charset="0"/>
                <a:cs typeface="Courier" charset="0"/>
              </a:rPr>
              <a:t>												// be passed to Fortran.</a:t>
            </a:r>
          </a:p>
        </p:txBody>
      </p:sp>
      <p:sp>
        <p:nvSpPr>
          <p:cNvPr id="39941" name="TextBox 11"/>
          <p:cNvSpPr txBox="1">
            <a:spLocks noChangeArrowheads="1"/>
          </p:cNvSpPr>
          <p:nvPr/>
        </p:nvSpPr>
        <p:spPr bwMode="auto">
          <a:xfrm>
            <a:off x="569913" y="2000250"/>
            <a:ext cx="1504950" cy="369888"/>
          </a:xfrm>
          <a:prstGeom prst="rect">
            <a:avLst/>
          </a:prstGeom>
          <a:noFill/>
          <a:ln w="9525">
            <a:noFill/>
            <a:miter lim="800000"/>
            <a:headEnd/>
            <a:tailEnd/>
          </a:ln>
        </p:spPr>
        <p:txBody>
          <a:bodyPr wrap="none">
            <a:prstTxWarp prst="textNoShape">
              <a:avLst/>
            </a:prstTxWarp>
            <a:spAutoFit/>
          </a:bodyPr>
          <a:lstStyle/>
          <a:p>
            <a:r>
              <a:rPr lang="en-US">
                <a:latin typeface="Helvetica" charset="0"/>
                <a:ea typeface="Helvetica" charset="0"/>
                <a:cs typeface="Helvetica" charset="0"/>
              </a:rPr>
              <a:t>2D Example: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354013" y="287338"/>
            <a:ext cx="3108325"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FArrayBox </a:t>
            </a:r>
            <a:r>
              <a:rPr lang="en-US" sz="2400">
                <a:solidFill>
                  <a:schemeClr val="tx2"/>
                </a:solidFill>
                <a:latin typeface="Helvetica" charset="0"/>
                <a:ea typeface="Helvetica" charset="0"/>
                <a:cs typeface="Helvetica" charset="0"/>
              </a:rPr>
              <a:t>Class</a:t>
            </a:r>
            <a:endParaRPr lang="en-US" sz="2400">
              <a:solidFill>
                <a:schemeClr val="tx2"/>
              </a:solidFill>
              <a:latin typeface="Courier" charset="0"/>
              <a:ea typeface="Courier" charset="0"/>
              <a:cs typeface="Courier" charset="0"/>
            </a:endParaRPr>
          </a:p>
        </p:txBody>
      </p:sp>
      <p:sp>
        <p:nvSpPr>
          <p:cNvPr id="41987" name="TextBox 5"/>
          <p:cNvSpPr txBox="1">
            <a:spLocks noChangeArrowheads="1"/>
          </p:cNvSpPr>
          <p:nvPr/>
        </p:nvSpPr>
        <p:spPr bwMode="auto">
          <a:xfrm>
            <a:off x="419100" y="919163"/>
            <a:ext cx="8018463" cy="639762"/>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dirty="0">
                <a:solidFill>
                  <a:srgbClr val="000000"/>
                </a:solidFill>
                <a:latin typeface="Helvetica" charset="0"/>
                <a:ea typeface="Helvetica" charset="0"/>
                <a:cs typeface="Helvetica" charset="0"/>
              </a:rPr>
              <a:t>Specialized </a:t>
            </a:r>
            <a:r>
              <a:rPr lang="en-US" sz="2000" dirty="0" err="1">
                <a:solidFill>
                  <a:schemeClr val="tx2"/>
                </a:solidFill>
                <a:latin typeface="Courier" charset="0"/>
                <a:ea typeface="Courier" charset="0"/>
                <a:cs typeface="Courier" charset="0"/>
              </a:rPr>
              <a:t>BaseFAB</a:t>
            </a:r>
            <a:r>
              <a:rPr lang="en-US" sz="2000" dirty="0">
                <a:solidFill>
                  <a:schemeClr val="tx2"/>
                </a:solidFill>
                <a:latin typeface="Courier" charset="0"/>
                <a:ea typeface="Courier" charset="0"/>
                <a:cs typeface="Courier" charset="0"/>
              </a:rPr>
              <a:t>&lt;T&gt; </a:t>
            </a:r>
            <a:r>
              <a:rPr lang="en-US" dirty="0">
                <a:solidFill>
                  <a:schemeClr val="tx2"/>
                </a:solidFill>
                <a:latin typeface="Helvetica" charset="0"/>
                <a:ea typeface="Courier" charset="0"/>
                <a:cs typeface="Helvetica" charset="0"/>
              </a:rPr>
              <a:t>with additional floating-point operations – can add, multiply, divide, compute norms.</a:t>
            </a:r>
            <a:endParaRPr lang="en-US" sz="2000" dirty="0">
              <a:solidFill>
                <a:srgbClr val="000000"/>
              </a:solidFill>
              <a:latin typeface="Helvetica" charset="0"/>
              <a:ea typeface="Helvetica" charset="0"/>
              <a:cs typeface="Helvetica" charset="0"/>
            </a:endParaRPr>
          </a:p>
        </p:txBody>
      </p:sp>
      <p:sp>
        <p:nvSpPr>
          <p:cNvPr id="41988" name="TextBox 10"/>
          <p:cNvSpPr txBox="1">
            <a:spLocks noChangeArrowheads="1"/>
          </p:cNvSpPr>
          <p:nvPr/>
        </p:nvSpPr>
        <p:spPr bwMode="auto">
          <a:xfrm>
            <a:off x="338138" y="2405063"/>
            <a:ext cx="7940675" cy="2308225"/>
          </a:xfrm>
          <a:prstGeom prst="rect">
            <a:avLst/>
          </a:prstGeom>
          <a:noFill/>
          <a:ln w="9525">
            <a:noFill/>
            <a:miter lim="800000"/>
            <a:headEnd/>
            <a:tailEnd/>
          </a:ln>
        </p:spPr>
        <p:txBody>
          <a:bodyPr wrap="none">
            <a:prstTxWarp prst="textNoShape">
              <a:avLst/>
            </a:prstTxWarp>
            <a:spAutoFit/>
          </a:bodyPr>
          <a:lstStyle/>
          <a:p>
            <a:r>
              <a:rPr lang="en-US" sz="1600">
                <a:latin typeface="Courier" charset="0"/>
                <a:ea typeface="Courier" charset="0"/>
                <a:cs typeface="Courier" charset="0"/>
              </a:rPr>
              <a:t>Box domain;</a:t>
            </a:r>
          </a:p>
          <a:p>
            <a:r>
              <a:rPr lang="en-US" sz="1600">
                <a:latin typeface="Courier" charset="0"/>
                <a:ea typeface="Courier" charset="0"/>
                <a:cs typeface="Courier" charset="0"/>
              </a:rPr>
              <a:t>FArrayBox afab(domain, 1);  // define single-component FAB's</a:t>
            </a:r>
          </a:p>
          <a:p>
            <a:r>
              <a:rPr lang="en-US" sz="1600">
                <a:latin typeface="Courier" charset="0"/>
                <a:ea typeface="Courier" charset="0"/>
                <a:cs typeface="Courier" charset="0"/>
              </a:rPr>
              <a:t>FArrayBox bfab(domain, 1); </a:t>
            </a:r>
          </a:p>
          <a:p>
            <a:endParaRPr lang="en-US" sz="1600">
              <a:latin typeface="Courier" charset="0"/>
              <a:ea typeface="Courier" charset="0"/>
              <a:cs typeface="Courier" charset="0"/>
            </a:endParaRPr>
          </a:p>
          <a:p>
            <a:r>
              <a:rPr lang="en-US" sz="1600">
                <a:latin typeface="Courier" charset="0"/>
                <a:ea typeface="Courier" charset="0"/>
                <a:cs typeface="Courier" charset="0"/>
              </a:rPr>
              <a:t>afab.setVal(1.0);          // afab = 1 everywhere</a:t>
            </a:r>
          </a:p>
          <a:p>
            <a:r>
              <a:rPr lang="en-US" sz="1600">
                <a:latin typeface="Courier" charset="0"/>
                <a:ea typeface="Courier" charset="0"/>
                <a:cs typeface="Courier" charset="0"/>
              </a:rPr>
              <a:t>bfab.setVal(2.0);          // set bfab to be 2</a:t>
            </a:r>
          </a:p>
          <a:p>
            <a:endParaRPr lang="en-US" sz="1600">
              <a:latin typeface="Courier" charset="0"/>
              <a:ea typeface="Courier" charset="0"/>
              <a:cs typeface="Courier" charset="0"/>
            </a:endParaRPr>
          </a:p>
          <a:p>
            <a:r>
              <a:rPr lang="en-US" sz="1600">
                <a:latin typeface="Courier" charset="0"/>
                <a:ea typeface="Courier" charset="0"/>
                <a:cs typeface="Courier" charset="0"/>
              </a:rPr>
              <a:t>afab.mult(2.0);            // multiply all values in afab by 2</a:t>
            </a:r>
          </a:p>
          <a:p>
            <a:r>
              <a:rPr lang="en-US" sz="1600">
                <a:latin typeface="Courier" charset="0"/>
                <a:ea typeface="Courier" charset="0"/>
                <a:cs typeface="Courier" charset="0"/>
              </a:rPr>
              <a:t>afab.plus(bfab);           // add bfab to afab (modifying afab)</a:t>
            </a:r>
          </a:p>
        </p:txBody>
      </p:sp>
      <p:sp>
        <p:nvSpPr>
          <p:cNvPr id="41989" name="TextBox 11"/>
          <p:cNvSpPr txBox="1">
            <a:spLocks noChangeArrowheads="1"/>
          </p:cNvSpPr>
          <p:nvPr/>
        </p:nvSpPr>
        <p:spPr bwMode="auto">
          <a:xfrm>
            <a:off x="322263" y="2000250"/>
            <a:ext cx="1146175" cy="368300"/>
          </a:xfrm>
          <a:prstGeom prst="rect">
            <a:avLst/>
          </a:prstGeom>
          <a:noFill/>
          <a:ln w="9525">
            <a:noFill/>
            <a:miter lim="800000"/>
            <a:headEnd/>
            <a:tailEnd/>
          </a:ln>
        </p:spPr>
        <p:txBody>
          <a:bodyPr wrap="none">
            <a:prstTxWarp prst="textNoShape">
              <a:avLst/>
            </a:prstTxWarp>
            <a:spAutoFit/>
          </a:bodyPr>
          <a:lstStyle/>
          <a:p>
            <a:r>
              <a:rPr lang="en-US">
                <a:latin typeface="Helvetica" charset="0"/>
                <a:ea typeface="Helvetica" charset="0"/>
                <a:cs typeface="Helvetica" charset="0"/>
              </a:rPr>
              <a:t>Example: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Box 2"/>
          <p:cNvSpPr txBox="1">
            <a:spLocks noChangeArrowheads="1"/>
          </p:cNvSpPr>
          <p:nvPr/>
        </p:nvSpPr>
        <p:spPr bwMode="auto">
          <a:xfrm>
            <a:off x="354013" y="287338"/>
            <a:ext cx="7678737"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Helvetica" charset="0"/>
                <a:cs typeface="Helvetica" charset="0"/>
              </a:rPr>
              <a:t>Example: explicit heat equation solver on a single grid.</a:t>
            </a:r>
            <a:endParaRPr lang="en-US" sz="2400">
              <a:solidFill>
                <a:schemeClr val="tx2"/>
              </a:solidFill>
              <a:latin typeface="Courier" charset="0"/>
              <a:ea typeface="Courier" charset="0"/>
              <a:cs typeface="Courier" charset="0"/>
            </a:endParaRPr>
          </a:p>
        </p:txBody>
      </p:sp>
      <p:sp>
        <p:nvSpPr>
          <p:cNvPr id="44035" name="TextBox 10"/>
          <p:cNvSpPr txBox="1">
            <a:spLocks noChangeArrowheads="1"/>
          </p:cNvSpPr>
          <p:nvPr/>
        </p:nvSpPr>
        <p:spPr bwMode="auto">
          <a:xfrm>
            <a:off x="346075" y="804863"/>
            <a:ext cx="6588125" cy="3540125"/>
          </a:xfrm>
          <a:prstGeom prst="rect">
            <a:avLst/>
          </a:prstGeom>
          <a:noFill/>
          <a:ln w="9525">
            <a:noFill/>
            <a:miter lim="800000"/>
            <a:headEnd/>
            <a:tailEnd/>
          </a:ln>
        </p:spPr>
        <p:txBody>
          <a:bodyPr wrap="none">
            <a:prstTxWarp prst="textNoShape">
              <a:avLst/>
            </a:prstTxWarp>
            <a:spAutoFit/>
          </a:bodyPr>
          <a:lstStyle/>
          <a:p>
            <a:r>
              <a:rPr lang="en-US" sz="1600">
                <a:latin typeface="Courier" charset="0"/>
                <a:ea typeface="Courier" charset="0"/>
                <a:cs typeface="Courier" charset="0"/>
              </a:rPr>
              <a:t>// C++ code:</a:t>
            </a:r>
          </a:p>
          <a:p>
            <a:endParaRPr lang="en-US" sz="1600">
              <a:latin typeface="Courier" charset="0"/>
              <a:ea typeface="Courier" charset="0"/>
              <a:cs typeface="Courier" charset="0"/>
            </a:endParaRPr>
          </a:p>
          <a:p>
            <a:r>
              <a:rPr lang="en-US" sz="1600">
                <a:latin typeface="Courier" charset="0"/>
                <a:ea typeface="Courier" charset="0"/>
                <a:cs typeface="Courier" charset="0"/>
              </a:rPr>
              <a:t>  Box domain(IntVect:Zero,(nx-1)*IntVect:Unit);</a:t>
            </a:r>
          </a:p>
          <a:p>
            <a:r>
              <a:rPr lang="en-US" sz="1600">
                <a:latin typeface="Courier" charset="0"/>
                <a:ea typeface="Courier" charset="0"/>
                <a:cs typeface="Courier" charset="0"/>
              </a:rPr>
              <a:t>  FArrayBox soln(grow(domain,1), 1);</a:t>
            </a:r>
          </a:p>
          <a:p>
            <a:r>
              <a:rPr lang="en-US" sz="1600">
                <a:latin typeface="Courier" charset="0"/>
                <a:ea typeface="Courier" charset="0"/>
                <a:cs typeface="Courier" charset="0"/>
              </a:rPr>
              <a:t>  soln.setVal(1.0);</a:t>
            </a:r>
          </a:p>
          <a:p>
            <a:endParaRPr lang="en-US" sz="1600">
              <a:latin typeface="Courier" charset="0"/>
              <a:ea typeface="Courier" charset="0"/>
              <a:cs typeface="Courier" charset="0"/>
            </a:endParaRPr>
          </a:p>
          <a:p>
            <a:r>
              <a:rPr lang="en-US" sz="1600">
                <a:latin typeface="Courier" charset="0"/>
                <a:ea typeface="Courier" charset="0"/>
                <a:cs typeface="Courier" charset="0"/>
              </a:rPr>
              <a:t>  for (int nstep = 0;nstep &lt; 100; nstep++)</a:t>
            </a:r>
          </a:p>
          <a:p>
            <a:r>
              <a:rPr lang="en-US" sz="1600">
                <a:latin typeface="Courier" charset="0"/>
                <a:ea typeface="Courier" charset="0"/>
                <a:cs typeface="Courier" charset="0"/>
              </a:rPr>
              <a:t> {</a:t>
            </a:r>
          </a:p>
          <a:p>
            <a:r>
              <a:rPr lang="en-US" sz="1600">
                <a:latin typeface="Courier" charset="0"/>
                <a:ea typeface="Courier" charset="0"/>
                <a:cs typeface="Courier" charset="0"/>
              </a:rPr>
              <a:t>  heatsub2d_(soln.dataPtr(0),</a:t>
            </a:r>
          </a:p>
          <a:p>
            <a:r>
              <a:rPr lang="en-US" sz="1600">
                <a:latin typeface="Courier" charset="0"/>
                <a:ea typeface="Courier" charset="0"/>
                <a:cs typeface="Courier" charset="0"/>
              </a:rPr>
              <a:t>           &amp;(soln.loVect()[0]), &amp;(soln.hiVect()[0]),</a:t>
            </a:r>
          </a:p>
          <a:p>
            <a:r>
              <a:rPr lang="en-US" sz="1600">
                <a:latin typeface="Courier" charset="0"/>
                <a:ea typeface="Courier" charset="0"/>
                <a:cs typeface="Courier" charset="0"/>
              </a:rPr>
              <a:t>           &amp;(soln.loVect()[1]), &amp;(soln.hiVect()[1]),</a:t>
            </a:r>
          </a:p>
          <a:p>
            <a:r>
              <a:rPr lang="en-US" sz="1600">
                <a:latin typeface="Courier" charset="0"/>
                <a:ea typeface="Courier" charset="0"/>
                <a:cs typeface="Courier" charset="0"/>
              </a:rPr>
              <a:t>             domain.loVect(), domain.hiVect(),</a:t>
            </a:r>
          </a:p>
          <a:p>
            <a:r>
              <a:rPr lang="en-US" sz="1600">
                <a:latin typeface="Courier" charset="0"/>
                <a:ea typeface="Courier" charset="0"/>
                <a:cs typeface="Courier" charset="0"/>
              </a:rPr>
              <a:t>             &amp;dt, &amp;dx, &amp;nu)</a:t>
            </a:r>
          </a:p>
          <a:p>
            <a:r>
              <a:rPr lang="en-US" sz="1600">
                <a:latin typeface="Courier" charset="0"/>
                <a:ea typeface="Courier" charset="0"/>
                <a:cs typeface="Courier"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354013" y="287338"/>
            <a:ext cx="7678737"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Helvetica" charset="0"/>
                <a:cs typeface="Helvetica" charset="0"/>
              </a:rPr>
              <a:t>Example: explicit heat equation solver on a single grid.</a:t>
            </a:r>
            <a:endParaRPr lang="en-US" sz="2400">
              <a:solidFill>
                <a:schemeClr val="tx2"/>
              </a:solidFill>
              <a:latin typeface="Courier" charset="0"/>
              <a:ea typeface="Courier" charset="0"/>
              <a:cs typeface="Courier" charset="0"/>
            </a:endParaRPr>
          </a:p>
        </p:txBody>
      </p:sp>
      <p:sp>
        <p:nvSpPr>
          <p:cNvPr id="46083" name="TextBox 10"/>
          <p:cNvSpPr txBox="1">
            <a:spLocks noChangeArrowheads="1"/>
          </p:cNvSpPr>
          <p:nvPr/>
        </p:nvSpPr>
        <p:spPr bwMode="auto">
          <a:xfrm>
            <a:off x="346075" y="804863"/>
            <a:ext cx="8556625" cy="5262562"/>
          </a:xfrm>
          <a:prstGeom prst="rect">
            <a:avLst/>
          </a:prstGeom>
          <a:noFill/>
          <a:ln w="9525">
            <a:noFill/>
            <a:miter lim="800000"/>
            <a:headEnd/>
            <a:tailEnd/>
          </a:ln>
        </p:spPr>
        <p:txBody>
          <a:bodyPr wrap="none">
            <a:prstTxWarp prst="textNoShape">
              <a:avLst/>
            </a:prstTxWarp>
            <a:spAutoFit/>
          </a:bodyPr>
          <a:lstStyle/>
          <a:p>
            <a:r>
              <a:rPr lang="en-US" sz="1600">
                <a:latin typeface="Courier" charset="0"/>
                <a:ea typeface="Courier" charset="0"/>
                <a:cs typeface="Courier" charset="0"/>
              </a:rPr>
              <a:t>c Fortran code:</a:t>
            </a:r>
          </a:p>
          <a:p>
            <a:r>
              <a:rPr lang="en-US" sz="1600">
                <a:latin typeface="Courier" charset="0"/>
                <a:ea typeface="Courier" charset="0"/>
                <a:cs typeface="Courier" charset="0"/>
              </a:rPr>
              <a:t>      subroutine heatsub2d(phi,nlphi0, nhphi0,nlphi1, nhphi1,</a:t>
            </a:r>
          </a:p>
          <a:p>
            <a:r>
              <a:rPr lang="en-US" sz="1600">
                <a:latin typeface="Courier" charset="0"/>
                <a:ea typeface="Courier" charset="0"/>
                <a:cs typeface="Courier" charset="0"/>
              </a:rPr>
              <a:t>     &amp;     nlreg, nhreg, dt, dx, nu)</a:t>
            </a:r>
          </a:p>
          <a:p>
            <a:endParaRPr lang="en-US" sz="1600">
              <a:latin typeface="Courier" charset="0"/>
              <a:ea typeface="Courier" charset="0"/>
              <a:cs typeface="Courier" charset="0"/>
            </a:endParaRPr>
          </a:p>
          <a:p>
            <a:r>
              <a:rPr lang="en-US" sz="1600">
                <a:latin typeface="Courier" charset="0"/>
                <a:ea typeface="Courier" charset="0"/>
                <a:cs typeface="Courier" charset="0"/>
              </a:rPr>
              <a:t>      real*8  phi(nlphi0:nhphi0,nlphi1:nhphi1)</a:t>
            </a:r>
          </a:p>
          <a:p>
            <a:r>
              <a:rPr lang="en-US" sz="1600">
                <a:latin typeface="Courier" charset="0"/>
                <a:ea typeface="Courier" charset="0"/>
                <a:cs typeface="Courier" charset="0"/>
              </a:rPr>
              <a:t>      real*8 dt,dx,nu</a:t>
            </a:r>
          </a:p>
          <a:p>
            <a:r>
              <a:rPr lang="en-US" sz="1600">
                <a:latin typeface="Courier" charset="0"/>
                <a:ea typeface="Courier" charset="0"/>
                <a:cs typeface="Courier" charset="0"/>
              </a:rPr>
              <a:t>      integer nlreg(2),nhreg(2)</a:t>
            </a:r>
          </a:p>
          <a:p>
            <a:endParaRPr lang="en-US" sz="1600">
              <a:latin typeface="Courier" charset="0"/>
              <a:ea typeface="Courier" charset="0"/>
              <a:cs typeface="Courier" charset="0"/>
            </a:endParaRPr>
          </a:p>
          <a:p>
            <a:r>
              <a:rPr lang="en-US" sz="1600">
                <a:latin typeface="Courier" charset="0"/>
                <a:ea typeface="Courier" charset="0"/>
                <a:cs typeface="Courier" charset="0"/>
              </a:rPr>
              <a:t>c Remaining declarations, setting of boundary conditions goes here.</a:t>
            </a:r>
          </a:p>
          <a:p>
            <a:endParaRPr lang="en-US" sz="1600">
              <a:latin typeface="Courier" charset="0"/>
              <a:ea typeface="Courier" charset="0"/>
              <a:cs typeface="Courier" charset="0"/>
            </a:endParaRPr>
          </a:p>
          <a:p>
            <a:r>
              <a:rPr lang="en-US" sz="1600">
                <a:latin typeface="Courier" charset="0"/>
                <a:ea typeface="Courier" charset="0"/>
                <a:cs typeface="Courier" charset="0"/>
              </a:rPr>
              <a:t>       do j = nlreg(2), nhreg(2)</a:t>
            </a:r>
          </a:p>
          <a:p>
            <a:r>
              <a:rPr lang="en-US" sz="1600">
                <a:latin typeface="Courier" charset="0"/>
                <a:ea typeface="Courier" charset="0"/>
                <a:cs typeface="Courier" charset="0"/>
              </a:rPr>
              <a:t>         do i = nlreg(1), nhreg(1)</a:t>
            </a:r>
          </a:p>
          <a:p>
            <a:r>
              <a:rPr lang="en-US" sz="1600">
                <a:latin typeface="Courier" charset="0"/>
                <a:ea typeface="Courier" charset="0"/>
                <a:cs typeface="Courier" charset="0"/>
              </a:rPr>
              <a:t>            lapphi = (phi(i+1,j) +phi(i,j+1) +phi(i-1,j) +phi(i,j-1)</a:t>
            </a:r>
          </a:p>
          <a:p>
            <a:r>
              <a:rPr lang="en-US" sz="1600">
                <a:latin typeface="Courier" charset="0"/>
                <a:ea typeface="Courier" charset="0"/>
                <a:cs typeface="Courier" charset="0"/>
              </a:rPr>
              <a:t>     &amp;                -4.0d0*phi(i,j))/(dx*dx)</a:t>
            </a:r>
          </a:p>
          <a:p>
            <a:endParaRPr lang="en-US" sz="1600">
              <a:latin typeface="Courier" charset="0"/>
              <a:ea typeface="Courier" charset="0"/>
              <a:cs typeface="Courier" charset="0"/>
            </a:endParaRPr>
          </a:p>
          <a:p>
            <a:r>
              <a:rPr lang="en-US" sz="1600">
                <a:latin typeface="Courier" charset="0"/>
                <a:ea typeface="Courier" charset="0"/>
                <a:cs typeface="Courier" charset="0"/>
              </a:rPr>
              <a:t>            phi(i,j) = phi(i,j) + nu*dt*lapphi</a:t>
            </a:r>
          </a:p>
          <a:p>
            <a:r>
              <a:rPr lang="en-US" sz="1600">
                <a:latin typeface="Courier" charset="0"/>
                <a:ea typeface="Courier" charset="0"/>
                <a:cs typeface="Courier" charset="0"/>
              </a:rPr>
              <a:t>         enddo</a:t>
            </a:r>
          </a:p>
          <a:p>
            <a:r>
              <a:rPr lang="en-US" sz="1600">
                <a:latin typeface="Courier" charset="0"/>
                <a:ea typeface="Courier" charset="0"/>
                <a:cs typeface="Courier" charset="0"/>
              </a:rPr>
              <a:t>       enddo</a:t>
            </a:r>
          </a:p>
          <a:p>
            <a:endParaRPr lang="en-US" sz="1600">
              <a:latin typeface="Courier" charset="0"/>
              <a:ea typeface="Courier" charset="0"/>
              <a:cs typeface="Courier" charset="0"/>
            </a:endParaRPr>
          </a:p>
          <a:p>
            <a:r>
              <a:rPr lang="en-US" sz="1600">
                <a:latin typeface="Courier" charset="0"/>
                <a:ea typeface="Courier" charset="0"/>
                <a:cs typeface="Courier" charset="0"/>
              </a:rPr>
              <a:t>      return</a:t>
            </a:r>
          </a:p>
          <a:p>
            <a:r>
              <a:rPr lang="en-US" sz="1600">
                <a:latin typeface="Courier" charset="0"/>
                <a:ea typeface="Courier" charset="0"/>
                <a:cs typeface="Courier" charset="0"/>
              </a:rPr>
              <a:t>      end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Box 2"/>
          <p:cNvSpPr txBox="1">
            <a:spLocks noChangeArrowheads="1"/>
          </p:cNvSpPr>
          <p:nvPr/>
        </p:nvSpPr>
        <p:spPr bwMode="auto">
          <a:xfrm>
            <a:off x="328613" y="279400"/>
            <a:ext cx="2586037"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Courier" charset="0"/>
                <a:ea typeface="Courier" charset="0"/>
                <a:cs typeface="Courier" charset="0"/>
              </a:rPr>
              <a:t>ChomboFortran</a:t>
            </a:r>
          </a:p>
        </p:txBody>
      </p:sp>
      <p:sp>
        <p:nvSpPr>
          <p:cNvPr id="48131" name="TextBox 5"/>
          <p:cNvSpPr txBox="1">
            <a:spLocks noChangeArrowheads="1"/>
          </p:cNvSpPr>
          <p:nvPr/>
        </p:nvSpPr>
        <p:spPr bwMode="auto">
          <a:xfrm>
            <a:off x="419100" y="919163"/>
            <a:ext cx="7810500" cy="3136900"/>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sz="2000">
                <a:solidFill>
                  <a:srgbClr val="000000"/>
                </a:solidFill>
                <a:latin typeface="Courier" charset="0"/>
                <a:ea typeface="Helvetica" charset="0"/>
                <a:cs typeface="Courier" charset="0"/>
              </a:rPr>
              <a:t>ChomboFortran</a:t>
            </a:r>
            <a:r>
              <a:rPr lang="en-US">
                <a:solidFill>
                  <a:srgbClr val="000000"/>
                </a:solidFill>
                <a:latin typeface="Helvetica" charset="0"/>
                <a:ea typeface="Helvetica" charset="0"/>
                <a:cs typeface="Courier" charset="0"/>
              </a:rPr>
              <a:t> is a set of macros used by Chombo for:</a:t>
            </a:r>
          </a:p>
          <a:p>
            <a:pPr lvl="1">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Courier" charset="0"/>
              </a:rPr>
              <a:t> Managing the C++ / Fortran Interface.</a:t>
            </a:r>
          </a:p>
          <a:p>
            <a:pPr lvl="1">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Courier" charset="0"/>
              </a:rPr>
              <a:t> Writing dimension-independent Fortran code.</a:t>
            </a:r>
          </a:p>
          <a:p>
            <a:pPr>
              <a:lnSpc>
                <a:spcPct val="93000"/>
              </a:lnSpc>
              <a:spcAft>
                <a:spcPts val="1200"/>
              </a:spcAft>
              <a:buClr>
                <a:srgbClr val="000000"/>
              </a:buClr>
            </a:pPr>
            <a:r>
              <a:rPr lang="en-US">
                <a:solidFill>
                  <a:srgbClr val="000000"/>
                </a:solidFill>
                <a:latin typeface="Helvetica" charset="0"/>
                <a:ea typeface="Helvetica" charset="0"/>
                <a:cs typeface="Courier" charset="0"/>
              </a:rPr>
              <a:t>Advantages to </a:t>
            </a:r>
            <a:r>
              <a:rPr lang="en-US" sz="2000">
                <a:solidFill>
                  <a:srgbClr val="000000"/>
                </a:solidFill>
                <a:latin typeface="Courier" charset="0"/>
                <a:ea typeface="Helvetica" charset="0"/>
                <a:cs typeface="Courier" charset="0"/>
              </a:rPr>
              <a:t>ChomboFortran</a:t>
            </a:r>
            <a:r>
              <a:rPr lang="en-US">
                <a:solidFill>
                  <a:srgbClr val="000000"/>
                </a:solidFill>
                <a:latin typeface="Helvetica" charset="0"/>
                <a:ea typeface="Helvetica" charset="0"/>
                <a:cs typeface="Helvetica" charset="0"/>
              </a:rPr>
              <a:t>:</a:t>
            </a:r>
          </a:p>
          <a:p>
            <a:pPr lvl="1">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Enables fast (2D) prototyping, and nearly immediate extension to 3D.</a:t>
            </a:r>
          </a:p>
          <a:p>
            <a:pPr lvl="1">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Simplifies code maintenance and duplication by reducing the replication of dimension-specific code.</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Box 2"/>
          <p:cNvSpPr txBox="1">
            <a:spLocks noChangeArrowheads="1"/>
          </p:cNvSpPr>
          <p:nvPr/>
        </p:nvSpPr>
        <p:spPr bwMode="auto">
          <a:xfrm>
            <a:off x="354013" y="287338"/>
            <a:ext cx="4410075"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Helvetica" charset="0"/>
                <a:cs typeface="Helvetica" charset="0"/>
              </a:rPr>
              <a:t>Previous C++/Fortran Interface</a:t>
            </a:r>
            <a:endParaRPr lang="en-US" sz="2400">
              <a:solidFill>
                <a:schemeClr val="tx2"/>
              </a:solidFill>
              <a:latin typeface="Courier" charset="0"/>
              <a:ea typeface="Courier" charset="0"/>
              <a:cs typeface="Courier" charset="0"/>
            </a:endParaRPr>
          </a:p>
        </p:txBody>
      </p:sp>
      <p:sp>
        <p:nvSpPr>
          <p:cNvPr id="50179" name="TextBox 10"/>
          <p:cNvSpPr txBox="1">
            <a:spLocks noChangeArrowheads="1"/>
          </p:cNvSpPr>
          <p:nvPr/>
        </p:nvSpPr>
        <p:spPr bwMode="auto">
          <a:xfrm>
            <a:off x="346075" y="804863"/>
            <a:ext cx="8610600" cy="4843462"/>
          </a:xfrm>
          <a:prstGeom prst="rect">
            <a:avLst/>
          </a:prstGeom>
          <a:noFill/>
          <a:ln w="9525">
            <a:noFill/>
            <a:miter lim="800000"/>
            <a:headEnd/>
            <a:tailEnd/>
          </a:ln>
        </p:spPr>
        <p:txBody>
          <a:bodyPr>
            <a:prstTxWarp prst="textNoShape">
              <a:avLst/>
            </a:prstTxWarp>
          </a:bodyPr>
          <a:lstStyle/>
          <a:p>
            <a:pPr>
              <a:buFont typeface="Arial" charset="0"/>
              <a:buChar char="•"/>
            </a:pPr>
            <a:r>
              <a:rPr lang="en-US" sz="1600">
                <a:latin typeface="Courier" charset="0"/>
                <a:ea typeface="Courier" charset="0"/>
                <a:cs typeface="Courier" charset="0"/>
              </a:rPr>
              <a:t> </a:t>
            </a:r>
            <a:r>
              <a:rPr lang="en-US">
                <a:latin typeface="Helvetica" charset="0"/>
                <a:ea typeface="Courier" charset="0"/>
                <a:cs typeface="Helvetica" charset="0"/>
              </a:rPr>
              <a:t>C++ call site:</a:t>
            </a:r>
            <a:endParaRPr lang="en-US">
              <a:latin typeface="Courier" charset="0"/>
              <a:ea typeface="Courier" charset="0"/>
              <a:cs typeface="Courier" charset="0"/>
            </a:endParaRPr>
          </a:p>
          <a:p>
            <a:endParaRPr lang="en-US" sz="1600">
              <a:latin typeface="Courier" charset="0"/>
              <a:ea typeface="Courier" charset="0"/>
              <a:cs typeface="Courier" charset="0"/>
            </a:endParaRPr>
          </a:p>
          <a:p>
            <a:r>
              <a:rPr lang="en-US" sz="1600">
                <a:latin typeface="Courier" charset="0"/>
                <a:ea typeface="Courier" charset="0"/>
                <a:cs typeface="Courier" charset="0"/>
              </a:rPr>
              <a:t>heatsub2d_(soln.dataPtr(0),</a:t>
            </a:r>
          </a:p>
          <a:p>
            <a:r>
              <a:rPr lang="en-US" sz="1600">
                <a:latin typeface="Courier" charset="0"/>
                <a:ea typeface="Courier" charset="0"/>
                <a:cs typeface="Courier" charset="0"/>
              </a:rPr>
              <a:t>           &amp;(soln.loVect()[0]), &amp;(soln.hiVect()[0]),</a:t>
            </a:r>
          </a:p>
          <a:p>
            <a:r>
              <a:rPr lang="en-US" sz="1600">
                <a:latin typeface="Courier" charset="0"/>
                <a:ea typeface="Courier" charset="0"/>
                <a:cs typeface="Courier" charset="0"/>
              </a:rPr>
              <a:t>           &amp;(soln.loVect()[1]), &amp;(soln.hiVect()[1]),</a:t>
            </a:r>
          </a:p>
          <a:p>
            <a:r>
              <a:rPr lang="en-US" sz="1600">
                <a:latin typeface="Courier" charset="0"/>
                <a:ea typeface="Courier" charset="0"/>
                <a:cs typeface="Courier" charset="0"/>
              </a:rPr>
              <a:t>             domain.loVect(), domain.hiVect(),</a:t>
            </a:r>
          </a:p>
          <a:p>
            <a:r>
              <a:rPr lang="en-US" sz="1600">
                <a:latin typeface="Courier" charset="0"/>
                <a:ea typeface="Courier" charset="0"/>
                <a:cs typeface="Courier" charset="0"/>
              </a:rPr>
              <a:t>             &amp;dt, &amp;dx, &amp;nu);</a:t>
            </a:r>
          </a:p>
          <a:p>
            <a:endParaRPr lang="en-US" sz="1600">
              <a:latin typeface="Courier" charset="0"/>
              <a:ea typeface="Courier" charset="0"/>
              <a:cs typeface="Courier" charset="0"/>
            </a:endParaRPr>
          </a:p>
          <a:p>
            <a:pPr>
              <a:buFont typeface="Arial" charset="0"/>
              <a:buChar char="•"/>
            </a:pPr>
            <a:r>
              <a:rPr lang="en-US" sz="1600">
                <a:latin typeface="Courier" charset="0"/>
                <a:ea typeface="Courier" charset="0"/>
                <a:cs typeface="Courier" charset="0"/>
              </a:rPr>
              <a:t> </a:t>
            </a:r>
            <a:r>
              <a:rPr lang="en-US">
                <a:latin typeface="Helvetica" charset="0"/>
                <a:ea typeface="Courier" charset="0"/>
                <a:cs typeface="Courier" charset="0"/>
              </a:rPr>
              <a:t>Fortran code:</a:t>
            </a:r>
          </a:p>
          <a:p>
            <a:endParaRPr lang="en-US" sz="1600">
              <a:latin typeface="Courier" charset="0"/>
              <a:ea typeface="Courier" charset="0"/>
              <a:cs typeface="Courier" charset="0"/>
            </a:endParaRPr>
          </a:p>
          <a:p>
            <a:r>
              <a:rPr lang="en-US" sz="1600">
                <a:latin typeface="Courier" charset="0"/>
                <a:ea typeface="Courier" charset="0"/>
                <a:cs typeface="Courier" charset="0"/>
              </a:rPr>
              <a:t> 		subroutine heatsub2d(phi,iphilo0, iphihi0,iphilo1, iphihi1,</a:t>
            </a:r>
          </a:p>
          <a:p>
            <a:r>
              <a:rPr lang="en-US" sz="1600">
                <a:latin typeface="Courier" charset="0"/>
                <a:ea typeface="Courier" charset="0"/>
                <a:cs typeface="Courier" charset="0"/>
              </a:rPr>
              <a:t>     &amp;                     domboxlo, domboxhi, dt, dx, nu)</a:t>
            </a:r>
          </a:p>
          <a:p>
            <a:endParaRPr lang="en-US" sz="1600">
              <a:latin typeface="Courier" charset="0"/>
              <a:ea typeface="Courier" charset="0"/>
              <a:cs typeface="Courier" charset="0"/>
            </a:endParaRPr>
          </a:p>
          <a:p>
            <a:r>
              <a:rPr lang="en-US" sz="1600">
                <a:latin typeface="Courier" charset="0"/>
                <a:ea typeface="Courier" charset="0"/>
                <a:cs typeface="Courier" charset="0"/>
              </a:rPr>
              <a:t>      real*8  phi(iphilo0:iphihi0,iphilo1:iphihi1)</a:t>
            </a:r>
          </a:p>
          <a:p>
            <a:r>
              <a:rPr lang="en-US" sz="1600">
                <a:latin typeface="Courier" charset="0"/>
                <a:ea typeface="Courier" charset="0"/>
                <a:cs typeface="Courier" charset="0"/>
              </a:rPr>
              <a:t>      real*8 dt,dx,nu</a:t>
            </a:r>
          </a:p>
          <a:p>
            <a:r>
              <a:rPr lang="en-US" sz="1600">
                <a:latin typeface="Courier" charset="0"/>
                <a:ea typeface="Courier" charset="0"/>
                <a:cs typeface="Courier" charset="0"/>
              </a:rPr>
              <a:t>      integer domboxlo(2),domboxhi(2)</a:t>
            </a:r>
          </a:p>
          <a:p>
            <a:endParaRPr lang="en-US" sz="1600">
              <a:latin typeface="Courier" charset="0"/>
              <a:ea typeface="Courier" charset="0"/>
              <a:cs typeface="Courier" charset="0"/>
            </a:endParaRPr>
          </a:p>
          <a:p>
            <a:r>
              <a:rPr lang="en-US">
                <a:latin typeface="Helvetica" charset="0"/>
                <a:ea typeface="Courier" charset="0"/>
                <a:cs typeface="Courier" charset="0"/>
              </a:rPr>
              <a:t>Managing such an interface is error-prone and dimensionally dependent (since 3D will have more index arguments for array sizing).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612775" y="931863"/>
            <a:ext cx="7810500" cy="4246562"/>
          </a:xfrm>
          <a:prstGeom prst="rect">
            <a:avLst/>
          </a:prstGeom>
          <a:noFill/>
          <a:ln w="9525">
            <a:noFill/>
            <a:miter lim="800000"/>
            <a:headEnd/>
            <a:tailEnd/>
          </a:ln>
        </p:spPr>
        <p:txBody>
          <a:bodyPr>
            <a:prstTxWarp prst="textNoShape">
              <a:avLst/>
            </a:prstTxWarp>
            <a:spAutoFit/>
          </a:bodyPr>
          <a:lstStyle/>
          <a:p>
            <a:pPr marL="342900" indent="-342900">
              <a:buFont typeface="Calibri" charset="0"/>
              <a:buAutoNum type="arabicPeriod"/>
            </a:pPr>
            <a:r>
              <a:rPr lang="en-US">
                <a:latin typeface="Helvetica" charset="0"/>
                <a:ea typeface="Courier" charset="0"/>
                <a:cs typeface="Courier" charset="0"/>
              </a:rPr>
              <a:t>Introduction</a:t>
            </a:r>
          </a:p>
          <a:p>
            <a:pPr marL="342900" indent="-342900">
              <a:buFont typeface="Calibri" charset="0"/>
              <a:buAutoNum type="arabicPeriod"/>
            </a:pPr>
            <a:r>
              <a:rPr lang="en-US">
                <a:latin typeface="Helvetica" charset="0"/>
                <a:ea typeface="Courier" charset="0"/>
                <a:cs typeface="Courier" charset="0"/>
              </a:rPr>
              <a:t>Layered Interface</a:t>
            </a:r>
          </a:p>
          <a:p>
            <a:pPr marL="342900" indent="-342900">
              <a:buFont typeface="Calibri" charset="0"/>
              <a:buAutoNum type="arabicPeriod"/>
            </a:pPr>
            <a:r>
              <a:rPr lang="en-US">
                <a:latin typeface="Helvetica" charset="0"/>
                <a:ea typeface="Courier" charset="0"/>
                <a:cs typeface="Courier" charset="0"/>
              </a:rPr>
              <a:t>Layer 1: </a:t>
            </a:r>
            <a:r>
              <a:rPr lang="en-US">
                <a:latin typeface="Courier" charset="0"/>
                <a:ea typeface="Courier" charset="0"/>
                <a:cs typeface="Courier" charset="0"/>
              </a:rPr>
              <a:t>BoxTools</a:t>
            </a:r>
          </a:p>
          <a:p>
            <a:pPr marL="800100" lvl="1" indent="-342900">
              <a:buFont typeface="Arial" charset="0"/>
              <a:buChar char="•"/>
            </a:pPr>
            <a:r>
              <a:rPr lang="en-US">
                <a:latin typeface="Helvetica" charset="0"/>
                <a:ea typeface="Courier" charset="0"/>
                <a:cs typeface="Courier" charset="0"/>
              </a:rPr>
              <a:t>Example: explicit heat solver on a single grid.</a:t>
            </a:r>
          </a:p>
          <a:p>
            <a:pPr marL="342900" indent="-342900">
              <a:buFont typeface="Calibri" charset="0"/>
              <a:buAutoNum type="arabicPeriod"/>
            </a:pPr>
            <a:r>
              <a:rPr lang="en-US">
                <a:latin typeface="Helvetica" charset="0"/>
                <a:ea typeface="Courier" charset="0"/>
                <a:cs typeface="Courier" charset="0"/>
              </a:rPr>
              <a:t>Chombo Fortran</a:t>
            </a:r>
          </a:p>
          <a:p>
            <a:pPr marL="342900" indent="-342900">
              <a:buFont typeface="Calibri" charset="0"/>
              <a:buAutoNum type="arabicPeriod"/>
            </a:pPr>
            <a:r>
              <a:rPr lang="en-US">
                <a:latin typeface="Helvetica" charset="0"/>
                <a:ea typeface="Courier" charset="0"/>
                <a:cs typeface="Courier" charset="0"/>
              </a:rPr>
              <a:t>Layer 1, cont’d</a:t>
            </a:r>
          </a:p>
          <a:p>
            <a:pPr marL="800100" lvl="1" indent="-342900">
              <a:buFont typeface="Arial" charset="0"/>
              <a:buChar char="•"/>
            </a:pPr>
            <a:r>
              <a:rPr lang="en-US">
                <a:latin typeface="Courier" charset="0"/>
                <a:ea typeface="Courier" charset="0"/>
                <a:cs typeface="Courier" charset="0"/>
              </a:rPr>
              <a:t>DisjointBoxLayout</a:t>
            </a:r>
          </a:p>
          <a:p>
            <a:pPr marL="800100" lvl="1" indent="-342900">
              <a:buFont typeface="Arial" charset="0"/>
              <a:buChar char="•"/>
            </a:pPr>
            <a:r>
              <a:rPr lang="en-US">
                <a:latin typeface="Courier" charset="0"/>
                <a:ea typeface="Courier" charset="0"/>
                <a:cs typeface="Courier" charset="0"/>
              </a:rPr>
              <a:t>LevelData</a:t>
            </a:r>
          </a:p>
          <a:p>
            <a:pPr marL="800100" lvl="1" indent="-342900">
              <a:buFont typeface="Arial" charset="0"/>
              <a:buChar char="•"/>
            </a:pPr>
            <a:r>
              <a:rPr lang="en-US">
                <a:latin typeface="Helvetica" charset="0"/>
                <a:ea typeface="Courier" charset="0"/>
                <a:cs typeface="Courier" charset="0"/>
              </a:rPr>
              <a:t>Parallel heat solver example</a:t>
            </a:r>
          </a:p>
          <a:p>
            <a:pPr marL="342900" indent="-342900">
              <a:buFont typeface="Calibri" charset="0"/>
              <a:buAutoNum type="arabicPeriod"/>
            </a:pPr>
            <a:r>
              <a:rPr lang="en-US">
                <a:latin typeface="Helvetica" charset="0"/>
                <a:ea typeface="Courier" charset="0"/>
                <a:cs typeface="Courier" charset="0"/>
              </a:rPr>
              <a:t>Layer 2: </a:t>
            </a:r>
            <a:r>
              <a:rPr lang="en-US">
                <a:latin typeface="Courier" charset="0"/>
                <a:ea typeface="Courier" charset="0"/>
                <a:cs typeface="Courier" charset="0"/>
              </a:rPr>
              <a:t>AMRTools</a:t>
            </a:r>
          </a:p>
          <a:p>
            <a:pPr marL="342900" indent="-342900">
              <a:buFont typeface="Calibri" charset="0"/>
              <a:buAutoNum type="arabicPeriod"/>
            </a:pPr>
            <a:r>
              <a:rPr lang="en-US">
                <a:latin typeface="Helvetica" charset="0"/>
                <a:ea typeface="Courier" charset="0"/>
                <a:cs typeface="Courier" charset="0"/>
              </a:rPr>
              <a:t>Layer 3: </a:t>
            </a:r>
            <a:r>
              <a:rPr lang="en-US">
                <a:latin typeface="Courier" charset="0"/>
                <a:ea typeface="Courier" charset="0"/>
                <a:cs typeface="Courier" charset="0"/>
              </a:rPr>
              <a:t>AMRElliptic, AMRTimeDependent</a:t>
            </a:r>
          </a:p>
          <a:p>
            <a:pPr marL="800100" lvl="1" indent="-342900">
              <a:buFont typeface="Arial" charset="0"/>
              <a:buChar char="•"/>
            </a:pPr>
            <a:r>
              <a:rPr lang="en-US">
                <a:latin typeface="Helvetica" charset="0"/>
                <a:ea typeface="Courier" charset="0"/>
                <a:cs typeface="Courier" charset="0"/>
              </a:rPr>
              <a:t>Example: Advection Solver</a:t>
            </a:r>
          </a:p>
          <a:p>
            <a:pPr marL="342900" indent="-342900">
              <a:buFont typeface="Calibri" charset="0"/>
              <a:buAutoNum type="arabicPeriod"/>
            </a:pPr>
            <a:r>
              <a:rPr lang="en-US">
                <a:latin typeface="Helvetica" charset="0"/>
                <a:ea typeface="Courier" charset="0"/>
                <a:cs typeface="Courier" charset="0"/>
              </a:rPr>
              <a:t>Layer 4: AMR Applications</a:t>
            </a:r>
          </a:p>
          <a:p>
            <a:pPr marL="342900" indent="-342900">
              <a:buFont typeface="Calibri" charset="0"/>
              <a:buAutoNum type="arabicPeriod"/>
            </a:pPr>
            <a:r>
              <a:rPr lang="en-US">
                <a:latin typeface="Helvetica" charset="0"/>
                <a:ea typeface="Courier" charset="0"/>
                <a:cs typeface="Courier" charset="0"/>
              </a:rPr>
              <a:t>Utilities</a:t>
            </a:r>
          </a:p>
          <a:p>
            <a:pPr marL="342900" indent="-342900"/>
            <a:endParaRPr lang="en-US">
              <a:latin typeface="Helvetica" charset="0"/>
              <a:ea typeface="Courier" charset="0"/>
              <a:cs typeface="Courier" charset="0"/>
            </a:endParaRPr>
          </a:p>
        </p:txBody>
      </p:sp>
      <p:sp>
        <p:nvSpPr>
          <p:cNvPr id="17411" name="TextBox 2"/>
          <p:cNvSpPr txBox="1">
            <a:spLocks noChangeArrowheads="1"/>
          </p:cNvSpPr>
          <p:nvPr/>
        </p:nvSpPr>
        <p:spPr bwMode="auto">
          <a:xfrm>
            <a:off x="2630488" y="312738"/>
            <a:ext cx="1322387"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Box 2"/>
          <p:cNvSpPr txBox="1">
            <a:spLocks noChangeArrowheads="1"/>
          </p:cNvSpPr>
          <p:nvPr/>
        </p:nvSpPr>
        <p:spPr bwMode="auto">
          <a:xfrm>
            <a:off x="354013" y="287338"/>
            <a:ext cx="6154737"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Helvetica" charset="0"/>
                <a:cs typeface="Helvetica" charset="0"/>
              </a:rPr>
              <a:t>C++ / Fortran Interface with ChomboFortran </a:t>
            </a:r>
            <a:endParaRPr lang="en-US" sz="2400">
              <a:solidFill>
                <a:schemeClr val="tx2"/>
              </a:solidFill>
              <a:latin typeface="Courier" charset="0"/>
              <a:ea typeface="Courier" charset="0"/>
              <a:cs typeface="Courier" charset="0"/>
            </a:endParaRPr>
          </a:p>
        </p:txBody>
      </p:sp>
      <p:sp>
        <p:nvSpPr>
          <p:cNvPr id="52227" name="TextBox 10"/>
          <p:cNvSpPr txBox="1">
            <a:spLocks noChangeArrowheads="1"/>
          </p:cNvSpPr>
          <p:nvPr/>
        </p:nvSpPr>
        <p:spPr bwMode="auto">
          <a:xfrm>
            <a:off x="346075" y="804863"/>
            <a:ext cx="8610600" cy="4843462"/>
          </a:xfrm>
          <a:prstGeom prst="rect">
            <a:avLst/>
          </a:prstGeom>
          <a:noFill/>
          <a:ln w="9525">
            <a:noFill/>
            <a:miter lim="800000"/>
            <a:headEnd/>
            <a:tailEnd/>
          </a:ln>
        </p:spPr>
        <p:txBody>
          <a:bodyPr>
            <a:prstTxWarp prst="textNoShape">
              <a:avLst/>
            </a:prstTxWarp>
          </a:bodyPr>
          <a:lstStyle/>
          <a:p>
            <a:pPr>
              <a:buFont typeface="Arial" charset="0"/>
              <a:buChar char="•"/>
            </a:pPr>
            <a:r>
              <a:rPr lang="en-US" sz="1600">
                <a:latin typeface="Courier" charset="0"/>
                <a:ea typeface="Courier" charset="0"/>
                <a:cs typeface="Courier" charset="0"/>
              </a:rPr>
              <a:t> </a:t>
            </a:r>
            <a:r>
              <a:rPr lang="en-US">
                <a:latin typeface="Helvetica" charset="0"/>
                <a:ea typeface="Courier" charset="0"/>
                <a:cs typeface="Helvetica" charset="0"/>
              </a:rPr>
              <a:t>C++ call site:</a:t>
            </a:r>
            <a:endParaRPr lang="en-US">
              <a:latin typeface="Courier" charset="0"/>
              <a:ea typeface="Courier" charset="0"/>
              <a:cs typeface="Courier" charset="0"/>
            </a:endParaRPr>
          </a:p>
          <a:p>
            <a:endParaRPr lang="en-US" sz="1600">
              <a:latin typeface="Courier" charset="0"/>
              <a:ea typeface="Courier" charset="0"/>
              <a:cs typeface="Courier" charset="0"/>
            </a:endParaRPr>
          </a:p>
          <a:p>
            <a:r>
              <a:rPr lang="en-US" sz="1600">
                <a:latin typeface="Courier" charset="0"/>
                <a:ea typeface="Courier" charset="0"/>
                <a:cs typeface="Courier" charset="0"/>
              </a:rPr>
              <a:t>   FORT_HEATSUB(CHF_FRA(soln),</a:t>
            </a:r>
          </a:p>
          <a:p>
            <a:r>
              <a:rPr lang="en-US" sz="1600">
                <a:latin typeface="Courier" charset="0"/>
                <a:ea typeface="Courier" charset="0"/>
                <a:cs typeface="Courier" charset="0"/>
              </a:rPr>
              <a:t>                CHF_BOX(domain),</a:t>
            </a:r>
          </a:p>
          <a:p>
            <a:r>
              <a:rPr lang="en-US" sz="1600">
                <a:latin typeface="Courier" charset="0"/>
                <a:ea typeface="Courier" charset="0"/>
                <a:cs typeface="Courier" charset="0"/>
              </a:rPr>
              <a:t>                CHF_REAL(dt), CHF_REAL(dx), CHF_REAL(nu));</a:t>
            </a:r>
          </a:p>
          <a:p>
            <a:pPr>
              <a:buFont typeface="Arial" charset="0"/>
              <a:buChar char="•"/>
            </a:pPr>
            <a:r>
              <a:rPr lang="en-US" sz="1600">
                <a:latin typeface="Courier" charset="0"/>
                <a:ea typeface="Courier" charset="0"/>
                <a:cs typeface="Courier" charset="0"/>
              </a:rPr>
              <a:t> </a:t>
            </a:r>
            <a:r>
              <a:rPr lang="en-US">
                <a:latin typeface="Helvetica" charset="0"/>
                <a:ea typeface="Courier" charset="0"/>
                <a:cs typeface="Courier" charset="0"/>
              </a:rPr>
              <a:t>Fortran code:</a:t>
            </a:r>
          </a:p>
          <a:p>
            <a:endParaRPr lang="en-US" sz="1600">
              <a:latin typeface="Courier" charset="0"/>
              <a:ea typeface="Courier" charset="0"/>
              <a:cs typeface="Courier" charset="0"/>
            </a:endParaRPr>
          </a:p>
          <a:p>
            <a:r>
              <a:rPr lang="en-US" sz="1600">
                <a:latin typeface="Courier" charset="0"/>
                <a:ea typeface="Courier" charset="0"/>
                <a:cs typeface="Courier" charset="0"/>
              </a:rPr>
              <a:t>   subroutine heatsub(CHF_FRA[phi], CHF_BOX[domain],</a:t>
            </a:r>
          </a:p>
          <a:p>
            <a:r>
              <a:rPr lang="en-US" sz="1600">
                <a:latin typeface="Courier" charset="0"/>
                <a:ea typeface="Courier" charset="0"/>
                <a:cs typeface="Courier" charset="0"/>
              </a:rPr>
              <a:t>     &amp;                CHF_REAL[dt], CHF_REAL[dx], CHF_REAL[nu])</a:t>
            </a:r>
          </a:p>
          <a:p>
            <a:endParaRPr lang="en-US">
              <a:latin typeface="Helvetica" charset="0"/>
              <a:ea typeface="Courier" charset="0"/>
              <a:cs typeface="Courier" charset="0"/>
            </a:endParaRPr>
          </a:p>
          <a:p>
            <a:r>
              <a:rPr lang="en-US">
                <a:latin typeface="Helvetica" charset="0"/>
                <a:ea typeface="Courier" charset="0"/>
                <a:cs typeface="Courier" charset="0"/>
              </a:rPr>
              <a:t>ChomboFortran expands the argument lists on both sides depending on the dimensionality of the problem. On the Fortran side, it also generates the type declarations for the arguments automatically, along with appropriate header files to be included in the C++ code.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354013" y="287338"/>
            <a:ext cx="6548437"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Helvetica" charset="0"/>
                <a:cs typeface="Helvetica" charset="0"/>
              </a:rPr>
              <a:t>Dimension-independence with ChomboFortran </a:t>
            </a:r>
            <a:endParaRPr lang="en-US" sz="2400">
              <a:solidFill>
                <a:schemeClr val="tx2"/>
              </a:solidFill>
              <a:latin typeface="Courier" charset="0"/>
              <a:ea typeface="Courier" charset="0"/>
              <a:cs typeface="Courier" charset="0"/>
            </a:endParaRPr>
          </a:p>
        </p:txBody>
      </p:sp>
      <p:sp>
        <p:nvSpPr>
          <p:cNvPr id="54275" name="TextBox 10"/>
          <p:cNvSpPr txBox="1">
            <a:spLocks noChangeArrowheads="1"/>
          </p:cNvSpPr>
          <p:nvPr/>
        </p:nvSpPr>
        <p:spPr bwMode="auto">
          <a:xfrm>
            <a:off x="379413" y="796925"/>
            <a:ext cx="8610600" cy="4843463"/>
          </a:xfrm>
          <a:prstGeom prst="rect">
            <a:avLst/>
          </a:prstGeom>
          <a:noFill/>
          <a:ln w="9525">
            <a:noFill/>
            <a:miter lim="800000"/>
            <a:headEnd/>
            <a:tailEnd/>
          </a:ln>
        </p:spPr>
        <p:txBody>
          <a:bodyPr>
            <a:prstTxWarp prst="textNoShape">
              <a:avLst/>
            </a:prstTxWarp>
          </a:bodyPr>
          <a:lstStyle/>
          <a:p>
            <a:pPr>
              <a:buFont typeface="Arial" charset="0"/>
              <a:buChar char="•"/>
            </a:pPr>
            <a:r>
              <a:rPr lang="en-US" sz="1600">
                <a:latin typeface="Courier" charset="0"/>
                <a:ea typeface="Courier" charset="0"/>
                <a:cs typeface="Courier" charset="0"/>
              </a:rPr>
              <a:t> </a:t>
            </a:r>
            <a:r>
              <a:rPr lang="en-US">
                <a:latin typeface="Helvetica" charset="0"/>
                <a:ea typeface="Courier" charset="0"/>
                <a:cs typeface="Helvetica" charset="0"/>
              </a:rPr>
              <a:t>Looping macros: </a:t>
            </a:r>
            <a:r>
              <a:rPr lang="en-US">
                <a:latin typeface="Courier" charset="0"/>
                <a:ea typeface="Courier" charset="0"/>
                <a:cs typeface="Courier" charset="0"/>
              </a:rPr>
              <a:t>CHF_MULTIDO</a:t>
            </a:r>
          </a:p>
          <a:p>
            <a:pPr>
              <a:buFont typeface="Arial" charset="0"/>
              <a:buChar char="•"/>
            </a:pPr>
            <a:r>
              <a:rPr lang="en-US">
                <a:latin typeface="Helvetica" charset="0"/>
                <a:ea typeface="Courier" charset="0"/>
                <a:cs typeface="Courier" charset="0"/>
              </a:rPr>
              <a:t>  Array indexing: </a:t>
            </a:r>
            <a:r>
              <a:rPr lang="en-US">
                <a:latin typeface="Courier" charset="0"/>
                <a:ea typeface="Courier" charset="0"/>
                <a:cs typeface="Courier" charset="0"/>
              </a:rPr>
              <a:t>CHF_IX</a:t>
            </a:r>
          </a:p>
          <a:p>
            <a:endParaRPr lang="en-US" sz="1600">
              <a:latin typeface="Courier" charset="0"/>
              <a:ea typeface="Courier" charset="0"/>
              <a:cs typeface="Courier" charset="0"/>
            </a:endParaRPr>
          </a:p>
          <a:p>
            <a:r>
              <a:rPr lang="en-US" b="1">
                <a:latin typeface="Helvetica" charset="0"/>
                <a:ea typeface="Courier" charset="0"/>
                <a:cs typeface="Courier" charset="0"/>
              </a:rPr>
              <a:t>Replace</a:t>
            </a:r>
          </a:p>
          <a:p>
            <a:r>
              <a:rPr lang="en-US" sz="1600">
                <a:latin typeface="Courier" charset="0"/>
                <a:ea typeface="Courier" charset="0"/>
                <a:cs typeface="Courier" charset="0"/>
              </a:rPr>
              <a:t> 	  do j = nlreg(2), nhreg(2)</a:t>
            </a:r>
          </a:p>
          <a:p>
            <a:r>
              <a:rPr lang="en-US" sz="1600">
                <a:latin typeface="Courier" charset="0"/>
                <a:ea typeface="Courier" charset="0"/>
                <a:cs typeface="Courier" charset="0"/>
              </a:rPr>
              <a:t>         do i = nlreg(1), nhreg(1)</a:t>
            </a:r>
          </a:p>
          <a:p>
            <a:r>
              <a:rPr lang="en-US" sz="1600">
                <a:latin typeface="Courier" charset="0"/>
                <a:ea typeface="Courier" charset="0"/>
                <a:cs typeface="Courier" charset="0"/>
              </a:rPr>
              <a:t>            phi(i,j) = phi(i,j) + nu*dt*lphi(i,j)</a:t>
            </a:r>
          </a:p>
          <a:p>
            <a:r>
              <a:rPr lang="en-US" sz="1600">
                <a:latin typeface="Courier" charset="0"/>
                <a:ea typeface="Courier" charset="0"/>
                <a:cs typeface="Courier" charset="0"/>
              </a:rPr>
              <a:t>         enddo</a:t>
            </a:r>
          </a:p>
          <a:p>
            <a:r>
              <a:rPr lang="en-US" sz="1600">
                <a:latin typeface="Courier" charset="0"/>
                <a:ea typeface="Courier" charset="0"/>
                <a:cs typeface="Courier" charset="0"/>
              </a:rPr>
              <a:t>      enddo </a:t>
            </a:r>
            <a:endParaRPr lang="en-US">
              <a:latin typeface="Helvetica" charset="0"/>
              <a:ea typeface="Courier" charset="0"/>
              <a:cs typeface="Courier" charset="0"/>
            </a:endParaRPr>
          </a:p>
          <a:p>
            <a:endParaRPr lang="en-US">
              <a:latin typeface="Helvetica" charset="0"/>
              <a:ea typeface="Courier" charset="0"/>
              <a:cs typeface="Courier" charset="0"/>
            </a:endParaRPr>
          </a:p>
          <a:p>
            <a:r>
              <a:rPr lang="en-US" b="1">
                <a:latin typeface="Helvetica" charset="0"/>
                <a:ea typeface="Courier" charset="0"/>
                <a:cs typeface="Courier" charset="0"/>
              </a:rPr>
              <a:t>with</a:t>
            </a:r>
          </a:p>
          <a:p>
            <a:endParaRPr lang="en-US" sz="1600">
              <a:latin typeface="Courier" charset="0"/>
              <a:ea typeface="Courier" charset="0"/>
              <a:cs typeface="Courier" charset="0"/>
            </a:endParaRPr>
          </a:p>
          <a:p>
            <a:r>
              <a:rPr lang="en-US" sz="1600">
                <a:latin typeface="Courier" charset="0"/>
                <a:ea typeface="Courier" charset="0"/>
                <a:cs typeface="Courier" charset="0"/>
              </a:rPr>
              <a:t> CHF_MULTIDO[dombox; i;j;k]</a:t>
            </a:r>
          </a:p>
          <a:p>
            <a:r>
              <a:rPr lang="en-US" sz="1600">
                <a:latin typeface="Courier" charset="0"/>
                <a:ea typeface="Courier" charset="0"/>
                <a:cs typeface="Courier" charset="0"/>
              </a:rPr>
              <a:t>        phi(CHF_IX[i;j;k]) = phi(CHF_IX[i;j;k]) </a:t>
            </a:r>
          </a:p>
          <a:p>
            <a:r>
              <a:rPr lang="en-US" sz="1600">
                <a:latin typeface="Courier" charset="0"/>
                <a:ea typeface="Courier" charset="0"/>
                <a:cs typeface="Courier" charset="0"/>
              </a:rPr>
              <a:t>     &amp;                     + nu*dt*lphi(CHF_IX[i;j;k])</a:t>
            </a:r>
          </a:p>
          <a:p>
            <a:r>
              <a:rPr lang="en-US" sz="1600">
                <a:latin typeface="Courier" charset="0"/>
                <a:ea typeface="Courier" charset="0"/>
                <a:cs typeface="Courier" charset="0"/>
              </a:rPr>
              <a:t>      CHF_ENDDO</a:t>
            </a:r>
          </a:p>
          <a:p>
            <a:endParaRPr lang="en-US">
              <a:latin typeface="Helvetica" charset="0"/>
              <a:ea typeface="Courier" charset="0"/>
              <a:cs typeface="Courier" charset="0"/>
            </a:endParaRPr>
          </a:p>
          <a:p>
            <a:r>
              <a:rPr lang="en-US">
                <a:latin typeface="Helvetica" charset="0"/>
                <a:ea typeface="Courier" charset="0"/>
                <a:cs typeface="Courier" charset="0"/>
              </a:rPr>
              <a:t>Prior to compilation, ChomboFortran replaces the indexing and looping macros with code appropriate to the dimensionality of the problem.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Box 2"/>
          <p:cNvSpPr txBox="1">
            <a:spLocks noChangeArrowheads="1"/>
          </p:cNvSpPr>
          <p:nvPr/>
        </p:nvSpPr>
        <p:spPr bwMode="auto">
          <a:xfrm>
            <a:off x="354013" y="287338"/>
            <a:ext cx="6548437"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Helvetica" charset="0"/>
                <a:cs typeface="Helvetica" charset="0"/>
              </a:rPr>
              <a:t>Dimension-independence with ChomboFortran </a:t>
            </a:r>
            <a:endParaRPr lang="en-US" sz="2400">
              <a:solidFill>
                <a:schemeClr val="tx2"/>
              </a:solidFill>
              <a:latin typeface="Courier" charset="0"/>
              <a:ea typeface="Courier" charset="0"/>
              <a:cs typeface="Courier" charset="0"/>
            </a:endParaRPr>
          </a:p>
        </p:txBody>
      </p:sp>
      <p:sp>
        <p:nvSpPr>
          <p:cNvPr id="56323" name="TextBox 10"/>
          <p:cNvSpPr txBox="1">
            <a:spLocks noChangeArrowheads="1"/>
          </p:cNvSpPr>
          <p:nvPr/>
        </p:nvSpPr>
        <p:spPr bwMode="auto">
          <a:xfrm>
            <a:off x="379413" y="796925"/>
            <a:ext cx="8610600" cy="4843463"/>
          </a:xfrm>
          <a:prstGeom prst="rect">
            <a:avLst/>
          </a:prstGeom>
          <a:noFill/>
          <a:ln w="9525">
            <a:noFill/>
            <a:miter lim="800000"/>
            <a:headEnd/>
            <a:tailEnd/>
          </a:ln>
        </p:spPr>
        <p:txBody>
          <a:bodyPr>
            <a:prstTxWarp prst="textNoShape">
              <a:avLst/>
            </a:prstTxWarp>
          </a:bodyPr>
          <a:lstStyle/>
          <a:p>
            <a:r>
              <a:rPr lang="en-US">
                <a:latin typeface="Courier" charset="0"/>
                <a:ea typeface="Courier" charset="0"/>
                <a:cs typeface="Courier" charset="0"/>
              </a:rPr>
              <a:t> CHF_DDECL and CHF_DTERM </a:t>
            </a:r>
            <a:r>
              <a:rPr lang="en-US">
                <a:latin typeface="Helvetica" charset="0"/>
                <a:ea typeface="Courier" charset="0"/>
                <a:cs typeface="Helvetica" charset="0"/>
              </a:rPr>
              <a:t>macros: </a:t>
            </a:r>
            <a:endParaRPr lang="en-US">
              <a:latin typeface="Courier" charset="0"/>
              <a:ea typeface="Courier" charset="0"/>
              <a:cs typeface="Courier" charset="0"/>
            </a:endParaRPr>
          </a:p>
          <a:p>
            <a:endParaRPr lang="en-US" sz="1600">
              <a:latin typeface="Courier" charset="0"/>
              <a:ea typeface="Courier" charset="0"/>
              <a:cs typeface="Courier" charset="0"/>
            </a:endParaRPr>
          </a:p>
          <a:p>
            <a:r>
              <a:rPr lang="en-US" b="1">
                <a:latin typeface="Helvetica" charset="0"/>
                <a:ea typeface="Courier" charset="0"/>
                <a:cs typeface="Courier" charset="0"/>
              </a:rPr>
              <a:t>Replace</a:t>
            </a:r>
          </a:p>
          <a:p>
            <a:r>
              <a:rPr lang="en-US" sz="1600">
                <a:latin typeface="Courier" charset="0"/>
                <a:ea typeface="Courier" charset="0"/>
                <a:cs typeface="Courier" charset="0"/>
              </a:rPr>
              <a:t>      integer i,j,k</a:t>
            </a:r>
          </a:p>
          <a:p>
            <a:r>
              <a:rPr lang="en-US" sz="1600">
                <a:latin typeface="Courier" charset="0"/>
                <a:ea typeface="Courier" charset="0"/>
                <a:cs typeface="Courier" charset="0"/>
              </a:rPr>
              <a:t>      real*8 x,y,z</a:t>
            </a:r>
          </a:p>
          <a:p>
            <a:endParaRPr lang="en-US" sz="1600">
              <a:latin typeface="Courier" charset="0"/>
              <a:ea typeface="Courier" charset="0"/>
              <a:cs typeface="Courier" charset="0"/>
            </a:endParaRPr>
          </a:p>
          <a:p>
            <a:r>
              <a:rPr lang="en-US" sz="1600">
                <a:latin typeface="Courier" charset="0"/>
                <a:ea typeface="Courier" charset="0"/>
                <a:cs typeface="Courier" charset="0"/>
              </a:rPr>
              <a:t>      x = i*dx</a:t>
            </a:r>
          </a:p>
          <a:p>
            <a:r>
              <a:rPr lang="en-US" sz="1600">
                <a:latin typeface="Courier" charset="0"/>
                <a:ea typeface="Courier" charset="0"/>
                <a:cs typeface="Courier" charset="0"/>
              </a:rPr>
              <a:t>      y = j*dx</a:t>
            </a:r>
          </a:p>
          <a:p>
            <a:r>
              <a:rPr lang="en-US" sz="1600">
                <a:latin typeface="Courier" charset="0"/>
                <a:ea typeface="Courier" charset="0"/>
                <a:cs typeface="Courier" charset="0"/>
              </a:rPr>
              <a:t>      z = k*dx</a:t>
            </a:r>
            <a:endParaRPr lang="en-US">
              <a:latin typeface="Helvetica" charset="0"/>
              <a:ea typeface="Courier" charset="0"/>
              <a:cs typeface="Courier" charset="0"/>
            </a:endParaRPr>
          </a:p>
          <a:p>
            <a:endParaRPr lang="en-US">
              <a:latin typeface="Helvetica" charset="0"/>
              <a:ea typeface="Courier" charset="0"/>
              <a:cs typeface="Courier" charset="0"/>
            </a:endParaRPr>
          </a:p>
          <a:p>
            <a:r>
              <a:rPr lang="en-US" b="1">
                <a:latin typeface="Helvetica" charset="0"/>
                <a:ea typeface="Courier" charset="0"/>
                <a:cs typeface="Courier" charset="0"/>
              </a:rPr>
              <a:t>with</a:t>
            </a:r>
          </a:p>
          <a:p>
            <a:endParaRPr lang="en-US" sz="1600">
              <a:latin typeface="Courier" charset="0"/>
              <a:ea typeface="Courier" charset="0"/>
              <a:cs typeface="Courier" charset="0"/>
            </a:endParaRPr>
          </a:p>
          <a:p>
            <a:r>
              <a:rPr lang="en-US" sz="1600">
                <a:latin typeface="Courier" charset="0"/>
                <a:ea typeface="Courier" charset="0"/>
                <a:cs typeface="Courier" charset="0"/>
              </a:rPr>
              <a:t>     integer CHF_DDECL[i;j;k]</a:t>
            </a:r>
          </a:p>
          <a:p>
            <a:r>
              <a:rPr lang="en-US" sz="1600">
                <a:latin typeface="Courier" charset="0"/>
                <a:ea typeface="Courier" charset="0"/>
                <a:cs typeface="Courier" charset="0"/>
              </a:rPr>
              <a:t>     REAL_T  CHF_DDECL[x;y;z]</a:t>
            </a:r>
          </a:p>
          <a:p>
            <a:endParaRPr lang="en-US" sz="1600">
              <a:latin typeface="Courier" charset="0"/>
              <a:ea typeface="Courier" charset="0"/>
              <a:cs typeface="Courier" charset="0"/>
            </a:endParaRPr>
          </a:p>
          <a:p>
            <a:r>
              <a:rPr lang="en-US" sz="1600">
                <a:latin typeface="Courier" charset="0"/>
                <a:ea typeface="Courier" charset="0"/>
                <a:cs typeface="Courier" charset="0"/>
              </a:rPr>
              <a:t>     CHF_DTERM[</a:t>
            </a:r>
          </a:p>
          <a:p>
            <a:r>
              <a:rPr lang="en-US" sz="1600">
                <a:latin typeface="Courier" charset="0"/>
                <a:ea typeface="Courier" charset="0"/>
                <a:cs typeface="Courier" charset="0"/>
              </a:rPr>
              <a:t>               x = i*dx;</a:t>
            </a:r>
          </a:p>
          <a:p>
            <a:r>
              <a:rPr lang="en-US" sz="1600">
                <a:latin typeface="Courier" charset="0"/>
                <a:ea typeface="Courier" charset="0"/>
                <a:cs typeface="Courier" charset="0"/>
              </a:rPr>
              <a:t>               y = j*dx;</a:t>
            </a:r>
          </a:p>
          <a:p>
            <a:r>
              <a:rPr lang="en-US" sz="1600">
                <a:latin typeface="Courier" charset="0"/>
                <a:ea typeface="Courier" charset="0"/>
                <a:cs typeface="Courier" charset="0"/>
              </a:rPr>
              <a:t>               z = k*dx]</a:t>
            </a:r>
            <a:endParaRPr lang="en-US">
              <a:latin typeface="Helvetica" charset="0"/>
              <a:ea typeface="Courier" charset="0"/>
              <a:cs typeface="Courier"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Box 2"/>
          <p:cNvSpPr txBox="1">
            <a:spLocks noChangeArrowheads="1"/>
          </p:cNvSpPr>
          <p:nvPr/>
        </p:nvSpPr>
        <p:spPr bwMode="auto">
          <a:xfrm>
            <a:off x="320675" y="295275"/>
            <a:ext cx="2663825"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Courier" charset="0"/>
                <a:cs typeface="Helvetica" charset="0"/>
              </a:rPr>
              <a:t>SPMD Parallelism</a:t>
            </a:r>
            <a:endParaRPr lang="en-US" sz="2400">
              <a:solidFill>
                <a:schemeClr val="tx2"/>
              </a:solidFill>
            </a:endParaRPr>
          </a:p>
        </p:txBody>
      </p:sp>
      <p:sp>
        <p:nvSpPr>
          <p:cNvPr id="58371" name="TextBox 5"/>
          <p:cNvSpPr txBox="1">
            <a:spLocks noChangeArrowheads="1"/>
          </p:cNvSpPr>
          <p:nvPr/>
        </p:nvSpPr>
        <p:spPr bwMode="auto">
          <a:xfrm>
            <a:off x="419100" y="919163"/>
            <a:ext cx="8380413" cy="3182937"/>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SPMD = </a:t>
            </a:r>
            <a:r>
              <a:rPr lang="en-US" b="1">
                <a:solidFill>
                  <a:srgbClr val="000000"/>
                </a:solidFill>
                <a:latin typeface="Helvetica" charset="0"/>
                <a:ea typeface="Helvetica" charset="0"/>
                <a:cs typeface="Helvetica" charset="0"/>
              </a:rPr>
              <a:t>S</a:t>
            </a:r>
            <a:r>
              <a:rPr lang="en-US">
                <a:solidFill>
                  <a:srgbClr val="000000"/>
                </a:solidFill>
                <a:latin typeface="Helvetica" charset="0"/>
                <a:ea typeface="Helvetica" charset="0"/>
                <a:cs typeface="Helvetica" charset="0"/>
              </a:rPr>
              <a:t>ingle </a:t>
            </a:r>
            <a:r>
              <a:rPr lang="en-US" b="1">
                <a:solidFill>
                  <a:srgbClr val="000000"/>
                </a:solidFill>
                <a:latin typeface="Helvetica" charset="0"/>
                <a:ea typeface="Helvetica" charset="0"/>
                <a:cs typeface="Helvetica" charset="0"/>
              </a:rPr>
              <a:t>P</a:t>
            </a:r>
            <a:r>
              <a:rPr lang="en-US">
                <a:solidFill>
                  <a:srgbClr val="000000"/>
                </a:solidFill>
                <a:latin typeface="Helvetica" charset="0"/>
                <a:ea typeface="Helvetica" charset="0"/>
                <a:cs typeface="Helvetica" charset="0"/>
              </a:rPr>
              <a:t>rogram, </a:t>
            </a:r>
            <a:r>
              <a:rPr lang="en-US" b="1">
                <a:solidFill>
                  <a:srgbClr val="000000"/>
                </a:solidFill>
                <a:latin typeface="Helvetica" charset="0"/>
                <a:ea typeface="Helvetica" charset="0"/>
                <a:cs typeface="Helvetica" charset="0"/>
              </a:rPr>
              <a:t>M</a:t>
            </a:r>
            <a:r>
              <a:rPr lang="en-US">
                <a:solidFill>
                  <a:srgbClr val="000000"/>
                </a:solidFill>
                <a:latin typeface="Helvetica" charset="0"/>
                <a:ea typeface="Helvetica" charset="0"/>
                <a:cs typeface="Helvetica" charset="0"/>
              </a:rPr>
              <a:t>ultiple </a:t>
            </a:r>
            <a:r>
              <a:rPr lang="en-US" b="1">
                <a:solidFill>
                  <a:srgbClr val="000000"/>
                </a:solidFill>
                <a:latin typeface="Helvetica" charset="0"/>
                <a:ea typeface="Helvetica" charset="0"/>
                <a:cs typeface="Helvetica" charset="0"/>
              </a:rPr>
              <a:t>D</a:t>
            </a:r>
            <a:r>
              <a:rPr lang="en-US">
                <a:solidFill>
                  <a:srgbClr val="000000"/>
                </a:solidFill>
                <a:latin typeface="Helvetica" charset="0"/>
                <a:ea typeface="Helvetica" charset="0"/>
                <a:cs typeface="Helvetica" charset="0"/>
              </a:rPr>
              <a:t>ata</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All processors execute the same code.</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Computation can only be done using data that is resident on the processor. </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Communication of data between processors is done by separate, explicit calls to communications libraries (MPI).</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Chombo hides the low-level details of communication through higher-level libraries, and the use of iterators that restrict computation to data that is resident on the processor. </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4" descr="boxlayout2.pdf"/>
          <p:cNvPicPr>
            <a:picLocks noChangeAspect="1"/>
          </p:cNvPicPr>
          <p:nvPr/>
        </p:nvPicPr>
        <p:blipFill>
          <a:blip r:embed="rId3"/>
          <a:srcRect/>
          <a:stretch>
            <a:fillRect/>
          </a:stretch>
        </p:blipFill>
        <p:spPr bwMode="auto">
          <a:xfrm>
            <a:off x="815975" y="150813"/>
            <a:ext cx="3548063" cy="4591050"/>
          </a:xfrm>
          <a:prstGeom prst="rect">
            <a:avLst/>
          </a:prstGeom>
          <a:noFill/>
          <a:ln w="9525">
            <a:noFill/>
            <a:miter lim="800000"/>
            <a:headEnd/>
            <a:tailEnd/>
          </a:ln>
        </p:spPr>
      </p:pic>
      <p:pic>
        <p:nvPicPr>
          <p:cNvPr id="60419" name="Picture 3" descr="boxlayout1.pdf"/>
          <p:cNvPicPr>
            <a:picLocks noChangeAspect="1"/>
          </p:cNvPicPr>
          <p:nvPr/>
        </p:nvPicPr>
        <p:blipFill>
          <a:blip r:embed="rId4"/>
          <a:srcRect/>
          <a:stretch>
            <a:fillRect/>
          </a:stretch>
        </p:blipFill>
        <p:spPr bwMode="auto">
          <a:xfrm>
            <a:off x="4271963" y="-214313"/>
            <a:ext cx="3859212" cy="4064001"/>
          </a:xfrm>
          <a:prstGeom prst="rect">
            <a:avLst/>
          </a:prstGeom>
          <a:noFill/>
          <a:ln w="9525">
            <a:noFill/>
            <a:miter lim="800000"/>
            <a:headEnd/>
            <a:tailEnd/>
          </a:ln>
        </p:spPr>
      </p:pic>
      <p:sp>
        <p:nvSpPr>
          <p:cNvPr id="60420" name="TextBox 2"/>
          <p:cNvSpPr txBox="1">
            <a:spLocks noChangeArrowheads="1"/>
          </p:cNvSpPr>
          <p:nvPr/>
        </p:nvSpPr>
        <p:spPr bwMode="auto">
          <a:xfrm>
            <a:off x="320675" y="295275"/>
            <a:ext cx="5829300"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Courier" charset="0"/>
                <a:cs typeface="Helvetica" charset="0"/>
              </a:rPr>
              <a:t>Distributed Data on Unions of Rectangles</a:t>
            </a:r>
            <a:endParaRPr lang="en-US" sz="2400">
              <a:solidFill>
                <a:schemeClr val="tx2"/>
              </a:solidFill>
            </a:endParaRPr>
          </a:p>
        </p:txBody>
      </p:sp>
      <p:sp>
        <p:nvSpPr>
          <p:cNvPr id="60421" name="TextBox 5"/>
          <p:cNvSpPr txBox="1">
            <a:spLocks noChangeArrowheads="1"/>
          </p:cNvSpPr>
          <p:nvPr/>
        </p:nvSpPr>
        <p:spPr bwMode="auto">
          <a:xfrm>
            <a:off x="419100" y="919163"/>
            <a:ext cx="8380413" cy="127952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Provides a general mechanism for distributing data defined on unions of rectangles onto processors, and expressing communications between processors.</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sp>
        <p:nvSpPr>
          <p:cNvPr id="60422" name="TextBox 5"/>
          <p:cNvSpPr txBox="1">
            <a:spLocks noChangeArrowheads="1"/>
          </p:cNvSpPr>
          <p:nvPr/>
        </p:nvSpPr>
        <p:spPr bwMode="auto">
          <a:xfrm>
            <a:off x="323850" y="4791075"/>
            <a:ext cx="8380413" cy="1651000"/>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Metadata, of which all processors have a copy. </a:t>
            </a:r>
            <a:r>
              <a:rPr lang="en-US" sz="2000">
                <a:solidFill>
                  <a:srgbClr val="000000"/>
                </a:solidFill>
                <a:latin typeface="Courier" charset="0"/>
                <a:ea typeface="Helvetica" charset="0"/>
                <a:cs typeface="Courier" charset="0"/>
              </a:rPr>
              <a:t>BoxLayout</a:t>
            </a:r>
            <a:r>
              <a:rPr lang="en-US">
                <a:solidFill>
                  <a:srgbClr val="000000"/>
                </a:solidFill>
                <a:latin typeface="Helvetica" charset="0"/>
                <a:ea typeface="Helvetica" charset="0"/>
                <a:cs typeface="Helvetica" charset="0"/>
              </a:rPr>
              <a:t> is a collection of </a:t>
            </a:r>
            <a:r>
              <a:rPr lang="en-US" sz="2000">
                <a:solidFill>
                  <a:srgbClr val="000000"/>
                </a:solidFill>
                <a:latin typeface="Courier" charset="0"/>
                <a:ea typeface="Helvetica" charset="0"/>
                <a:cs typeface="Helvetica" charset="0"/>
              </a:rPr>
              <a:t>Boxes</a:t>
            </a:r>
            <a:r>
              <a:rPr lang="en-US">
                <a:solidFill>
                  <a:srgbClr val="000000"/>
                </a:solidFill>
                <a:latin typeface="Helvetica" charset="0"/>
                <a:ea typeface="Helvetica" charset="0"/>
                <a:cs typeface="Helvetica" charset="0"/>
              </a:rPr>
              <a:t> and processor assignments: {B</a:t>
            </a:r>
            <a:r>
              <a:rPr lang="en-US" baseline="-25000">
                <a:solidFill>
                  <a:srgbClr val="000000"/>
                </a:solidFill>
                <a:latin typeface="Helvetica" charset="0"/>
                <a:ea typeface="Helvetica" charset="0"/>
                <a:cs typeface="Helvetica" charset="0"/>
              </a:rPr>
              <a:t>k</a:t>
            </a:r>
            <a:r>
              <a:rPr lang="en-US">
                <a:solidFill>
                  <a:srgbClr val="000000"/>
                </a:solidFill>
                <a:latin typeface="Helvetica" charset="0"/>
                <a:ea typeface="Helvetica" charset="0"/>
                <a:cs typeface="Helvetica" charset="0"/>
              </a:rPr>
              <a:t>,p</a:t>
            </a:r>
            <a:r>
              <a:rPr lang="en-US" baseline="-25000">
                <a:solidFill>
                  <a:srgbClr val="000000"/>
                </a:solidFill>
                <a:latin typeface="Helvetica" charset="0"/>
                <a:ea typeface="Helvetica" charset="0"/>
                <a:cs typeface="Helvetica" charset="0"/>
              </a:rPr>
              <a:t>k</a:t>
            </a:r>
            <a:r>
              <a:rPr lang="en-US">
                <a:solidFill>
                  <a:srgbClr val="000000"/>
                </a:solidFill>
                <a:latin typeface="Helvetica" charset="0"/>
                <a:ea typeface="Helvetica" charset="0"/>
                <a:cs typeface="Helvetica" charset="0"/>
              </a:rPr>
              <a:t>}</a:t>
            </a:r>
            <a:r>
              <a:rPr lang="en-US" baseline="-25000">
                <a:solidFill>
                  <a:srgbClr val="000000"/>
                </a:solidFill>
                <a:latin typeface="Helvetica" charset="0"/>
                <a:ea typeface="Helvetica" charset="0"/>
                <a:cs typeface="Helvetica" charset="0"/>
              </a:rPr>
              <a:t>k=1,ngrids</a:t>
            </a:r>
            <a:r>
              <a:rPr lang="en-US">
                <a:solidFill>
                  <a:srgbClr val="000000"/>
                </a:solidFill>
                <a:latin typeface="Helvetica" charset="0"/>
                <a:ea typeface="Helvetica" charset="0"/>
                <a:cs typeface="Helvetica" charset="0"/>
              </a:rPr>
              <a:t> . </a:t>
            </a:r>
            <a:r>
              <a:rPr lang="en-US" sz="2000">
                <a:solidFill>
                  <a:srgbClr val="000000"/>
                </a:solidFill>
                <a:latin typeface="Courier" charset="0"/>
                <a:ea typeface="Helvetica" charset="0"/>
                <a:cs typeface="Helvetica" charset="0"/>
              </a:rPr>
              <a:t>DisjointBoxLayout:public Boxlayout</a:t>
            </a:r>
            <a:r>
              <a:rPr lang="en-US">
                <a:solidFill>
                  <a:srgbClr val="000000"/>
                </a:solidFill>
                <a:latin typeface="Helvetica" charset="0"/>
                <a:ea typeface="Helvetica" charset="0"/>
                <a:cs typeface="Helvetica" charset="0"/>
              </a:rPr>
              <a:t> is a</a:t>
            </a:r>
            <a:r>
              <a:rPr lang="en-US" sz="2000">
                <a:solidFill>
                  <a:srgbClr val="000000"/>
                </a:solidFill>
                <a:latin typeface="Courier" charset="0"/>
                <a:ea typeface="Helvetica" charset="0"/>
                <a:cs typeface="Helvetica" charset="0"/>
              </a:rPr>
              <a:t> BoxLayout </a:t>
            </a:r>
            <a:r>
              <a:rPr lang="en-US">
                <a:solidFill>
                  <a:srgbClr val="000000"/>
                </a:solidFill>
                <a:latin typeface="Helvetica" charset="0"/>
                <a:ea typeface="Helvetica" charset="0"/>
                <a:cs typeface="Helvetica" charset="0"/>
              </a:rPr>
              <a:t>for which the </a:t>
            </a:r>
            <a:r>
              <a:rPr lang="en-US" sz="2000">
                <a:solidFill>
                  <a:srgbClr val="000000"/>
                </a:solidFill>
                <a:latin typeface="Courier" charset="0"/>
                <a:ea typeface="Helvetica" charset="0"/>
                <a:cs typeface="Helvetica" charset="0"/>
              </a:rPr>
              <a:t>Boxes</a:t>
            </a:r>
            <a:r>
              <a:rPr lang="en-US">
                <a:solidFill>
                  <a:srgbClr val="000000"/>
                </a:solidFill>
                <a:latin typeface="Helvetica" charset="0"/>
                <a:ea typeface="Helvetica" charset="0"/>
                <a:cs typeface="Helvetica" charset="0"/>
              </a:rPr>
              <a:t> must be disjoint.</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Box 2"/>
          <p:cNvSpPr txBox="1">
            <a:spLocks noChangeArrowheads="1"/>
          </p:cNvSpPr>
          <p:nvPr/>
        </p:nvSpPr>
        <p:spPr bwMode="auto">
          <a:xfrm>
            <a:off x="328613" y="279400"/>
            <a:ext cx="3940175" cy="522288"/>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ProblemDomain</a:t>
            </a:r>
            <a:r>
              <a:rPr lang="en-US" sz="2400">
                <a:solidFill>
                  <a:schemeClr val="tx2"/>
                </a:solidFill>
                <a:latin typeface="Courier" charset="0"/>
                <a:ea typeface="Courier" charset="0"/>
                <a:cs typeface="Courier" charset="0"/>
              </a:rPr>
              <a:t> </a:t>
            </a:r>
            <a:r>
              <a:rPr lang="en-US" sz="2400">
                <a:solidFill>
                  <a:schemeClr val="tx2"/>
                </a:solidFill>
                <a:latin typeface="Helvetica" charset="0"/>
                <a:ea typeface="Courier" charset="0"/>
                <a:cs typeface="Helvetica" charset="0"/>
              </a:rPr>
              <a:t>Class</a:t>
            </a:r>
            <a:endParaRPr lang="en-US" sz="2400">
              <a:solidFill>
                <a:schemeClr val="tx2"/>
              </a:solidFill>
            </a:endParaRPr>
          </a:p>
        </p:txBody>
      </p:sp>
      <p:sp>
        <p:nvSpPr>
          <p:cNvPr id="62467" name="TextBox 5"/>
          <p:cNvSpPr txBox="1">
            <a:spLocks noChangeArrowheads="1"/>
          </p:cNvSpPr>
          <p:nvPr/>
        </p:nvSpPr>
        <p:spPr bwMode="auto">
          <a:xfrm>
            <a:off x="419100" y="919163"/>
            <a:ext cx="7810500" cy="1873250"/>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Class that encapsulates the computational domain.</a:t>
            </a:r>
          </a:p>
          <a:p>
            <a:pPr>
              <a:lnSpc>
                <a:spcPct val="93000"/>
              </a:lnSpc>
              <a:spcAft>
                <a:spcPts val="1200"/>
              </a:spcAft>
              <a:buClr>
                <a:srgbClr val="000000"/>
              </a:buClr>
            </a:pPr>
            <a:r>
              <a:rPr lang="en-US">
                <a:solidFill>
                  <a:srgbClr val="000000"/>
                </a:solidFill>
                <a:latin typeface="Helvetica" charset="0"/>
                <a:ea typeface="Helvetica" charset="0"/>
                <a:cs typeface="Helvetica" charset="0"/>
              </a:rPr>
              <a:t>Basic implementation: essentially a </a:t>
            </a:r>
            <a:r>
              <a:rPr lang="en-US" sz="2000">
                <a:solidFill>
                  <a:srgbClr val="000000"/>
                </a:solidFill>
                <a:latin typeface="Courier" charset="0"/>
                <a:ea typeface="Helvetica" charset="0"/>
                <a:cs typeface="Courier" charset="0"/>
              </a:rPr>
              <a:t>Box </a:t>
            </a:r>
            <a:r>
              <a:rPr lang="en-US">
                <a:solidFill>
                  <a:srgbClr val="000000"/>
                </a:solidFill>
                <a:latin typeface="Helvetica" charset="0"/>
                <a:ea typeface="Helvetica" charset="0"/>
                <a:cs typeface="Helvetica" charset="0"/>
              </a:rPr>
              <a:t>with periodicity information.</a:t>
            </a:r>
          </a:p>
          <a:p>
            <a:pPr>
              <a:lnSpc>
                <a:spcPct val="93000"/>
              </a:lnSpc>
              <a:spcAft>
                <a:spcPts val="1200"/>
              </a:spcAft>
              <a:buClr>
                <a:srgbClr val="000000"/>
              </a:buClr>
            </a:pPr>
            <a:r>
              <a:rPr lang="en-US">
                <a:solidFill>
                  <a:srgbClr val="000000"/>
                </a:solidFill>
                <a:latin typeface="Helvetica" charset="0"/>
                <a:ea typeface="Helvetica" charset="0"/>
                <a:cs typeface="Helvetica" charset="0"/>
              </a:rPr>
              <a:t>In most cases, periodicity is hidden from the user and is handled as a wrapping of the index space. </a:t>
            </a:r>
            <a:endParaRPr lang="en-US" sz="2000">
              <a:solidFill>
                <a:srgbClr val="000000"/>
              </a:solidFill>
              <a:latin typeface="Helvetica" charset="0"/>
              <a:ea typeface="Helvetica" charset="0"/>
              <a:cs typeface="Helvetica" charset="0"/>
            </a:endParaRP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extBox 2"/>
          <p:cNvSpPr txBox="1">
            <a:spLocks noChangeArrowheads="1"/>
          </p:cNvSpPr>
          <p:nvPr/>
        </p:nvSpPr>
        <p:spPr bwMode="auto">
          <a:xfrm>
            <a:off x="328613" y="279400"/>
            <a:ext cx="3814762"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BoxLayout</a:t>
            </a:r>
            <a:r>
              <a:rPr lang="en-US" sz="2400">
                <a:solidFill>
                  <a:schemeClr val="tx2"/>
                </a:solidFill>
                <a:latin typeface="Courier" charset="0"/>
                <a:ea typeface="Courier" charset="0"/>
                <a:cs typeface="Courier" charset="0"/>
              </a:rPr>
              <a:t> </a:t>
            </a:r>
            <a:r>
              <a:rPr lang="en-US" sz="2400">
                <a:solidFill>
                  <a:schemeClr val="tx2"/>
                </a:solidFill>
                <a:latin typeface="Helvetica" charset="0"/>
                <a:ea typeface="Courier" charset="0"/>
                <a:cs typeface="Helvetica" charset="0"/>
              </a:rPr>
              <a:t>Operations</a:t>
            </a:r>
            <a:endParaRPr lang="en-US" sz="2400">
              <a:solidFill>
                <a:schemeClr val="tx2"/>
              </a:solidFill>
            </a:endParaRPr>
          </a:p>
        </p:txBody>
      </p:sp>
      <p:sp>
        <p:nvSpPr>
          <p:cNvPr id="64515" name="TextBox 5"/>
          <p:cNvSpPr txBox="1">
            <a:spLocks noChangeArrowheads="1"/>
          </p:cNvSpPr>
          <p:nvPr/>
        </p:nvSpPr>
        <p:spPr bwMode="auto">
          <a:xfrm>
            <a:off x="419100" y="919163"/>
            <a:ext cx="4851400" cy="3430587"/>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Set of </a:t>
            </a:r>
            <a:r>
              <a:rPr lang="en-US" sz="2000">
                <a:solidFill>
                  <a:srgbClr val="000000"/>
                </a:solidFill>
                <a:latin typeface="Courier" charset="0"/>
                <a:ea typeface="Helvetica" charset="0"/>
                <a:cs typeface="Courier" charset="0"/>
              </a:rPr>
              <a:t>Boxes</a:t>
            </a:r>
            <a:r>
              <a:rPr lang="en-US">
                <a:solidFill>
                  <a:srgbClr val="000000"/>
                </a:solidFill>
                <a:latin typeface="Helvetica" charset="0"/>
                <a:ea typeface="Helvetica" charset="0"/>
                <a:cs typeface="Helvetica" charset="0"/>
              </a:rPr>
              <a:t> which comprise the valid regions on a single level, including processor assignments for each rectangular region. </a:t>
            </a:r>
          </a:p>
          <a:p>
            <a:pPr>
              <a:lnSpc>
                <a:spcPct val="93000"/>
              </a:lnSpc>
              <a:spcAft>
                <a:spcPts val="1200"/>
              </a:spcAft>
              <a:buClr>
                <a:srgbClr val="000000"/>
              </a:buClr>
            </a:pPr>
            <a:r>
              <a:rPr lang="en-US">
                <a:solidFill>
                  <a:srgbClr val="000000"/>
                </a:solidFill>
                <a:latin typeface="Helvetica" charset="0"/>
                <a:ea typeface="Helvetica" charset="0"/>
                <a:cs typeface="Helvetica" charset="0"/>
              </a:rPr>
              <a:t>Two ways to iterate through a </a:t>
            </a:r>
            <a:r>
              <a:rPr lang="en-US" sz="2000">
                <a:solidFill>
                  <a:srgbClr val="000000"/>
                </a:solidFill>
                <a:latin typeface="Courier" charset="0"/>
                <a:ea typeface="Helvetica" charset="0"/>
                <a:cs typeface="Helvetica" charset="0"/>
              </a:rPr>
              <a:t>BoxLayout</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Helvetica" charset="0"/>
              </a:rPr>
              <a:t>LayoutIterator</a:t>
            </a:r>
            <a:r>
              <a:rPr lang="en-US">
                <a:solidFill>
                  <a:srgbClr val="000000"/>
                </a:solidFill>
                <a:latin typeface="Helvetica" charset="0"/>
                <a:ea typeface="Helvetica" charset="0"/>
                <a:cs typeface="Helvetica" charset="0"/>
              </a:rPr>
              <a:t> – iterates through </a:t>
            </a:r>
            <a:r>
              <a:rPr lang="en-US" b="1">
                <a:solidFill>
                  <a:srgbClr val="000000"/>
                </a:solidFill>
                <a:latin typeface="Helvetica" charset="0"/>
                <a:ea typeface="Helvetica" charset="0"/>
                <a:cs typeface="Helvetica" charset="0"/>
              </a:rPr>
              <a:t>all</a:t>
            </a:r>
            <a:r>
              <a:rPr lang="en-US">
                <a:solidFill>
                  <a:srgbClr val="000000"/>
                </a:solidFill>
                <a:latin typeface="Helvetica" charset="0"/>
                <a:ea typeface="Helvetica" charset="0"/>
                <a:cs typeface="Helvetica" charset="0"/>
              </a:rPr>
              <a:t> boxes in the </a:t>
            </a:r>
            <a:r>
              <a:rPr lang="en-US" sz="2000">
                <a:solidFill>
                  <a:srgbClr val="000000"/>
                </a:solidFill>
                <a:latin typeface="Courier" charset="0"/>
                <a:ea typeface="Helvetica" charset="0"/>
                <a:cs typeface="Helvetica" charset="0"/>
              </a:rPr>
              <a:t>BoxLayout</a:t>
            </a:r>
            <a:r>
              <a:rPr lang="en-US">
                <a:solidFill>
                  <a:srgbClr val="000000"/>
                </a:solidFill>
                <a:latin typeface="Helvetica" charset="0"/>
                <a:ea typeface="Helvetica" charset="0"/>
                <a:cs typeface="Helvetica" charset="0"/>
              </a:rPr>
              <a:t>, regardless of which processor they are assigned to.</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Helvetica" charset="0"/>
              </a:rPr>
              <a:t>DataIterator</a:t>
            </a:r>
            <a:r>
              <a:rPr lang="en-US">
                <a:solidFill>
                  <a:srgbClr val="000000"/>
                </a:solidFill>
                <a:latin typeface="Helvetica" charset="0"/>
                <a:ea typeface="Helvetica" charset="0"/>
                <a:cs typeface="Helvetica" charset="0"/>
              </a:rPr>
              <a:t> – iterates only through the boxes on </a:t>
            </a:r>
            <a:r>
              <a:rPr lang="en-US" b="1">
                <a:solidFill>
                  <a:srgbClr val="000000"/>
                </a:solidFill>
                <a:latin typeface="Helvetica" charset="0"/>
                <a:ea typeface="Helvetica" charset="0"/>
                <a:cs typeface="Helvetica" charset="0"/>
              </a:rPr>
              <a:t>this</a:t>
            </a:r>
            <a:r>
              <a:rPr lang="en-US">
                <a:solidFill>
                  <a:srgbClr val="000000"/>
                </a:solidFill>
                <a:latin typeface="Helvetica" charset="0"/>
                <a:ea typeface="Helvetica" charset="0"/>
                <a:cs typeface="Helvetica" charset="0"/>
              </a:rPr>
              <a:t> processor.</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pic>
        <p:nvPicPr>
          <p:cNvPr id="64516" name="Picture 3" descr="boxlayout1.pdf"/>
          <p:cNvPicPr>
            <a:picLocks noChangeAspect="1"/>
          </p:cNvPicPr>
          <p:nvPr/>
        </p:nvPicPr>
        <p:blipFill>
          <a:blip r:embed="rId3"/>
          <a:srcRect/>
          <a:stretch>
            <a:fillRect/>
          </a:stretch>
        </p:blipFill>
        <p:spPr bwMode="auto">
          <a:xfrm>
            <a:off x="5359400" y="-1558925"/>
            <a:ext cx="4338638" cy="561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extBox 2"/>
          <p:cNvSpPr txBox="1">
            <a:spLocks noChangeArrowheads="1"/>
          </p:cNvSpPr>
          <p:nvPr/>
        </p:nvSpPr>
        <p:spPr bwMode="auto">
          <a:xfrm>
            <a:off x="328613" y="279400"/>
            <a:ext cx="1382712"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Courier" charset="0"/>
                <a:cs typeface="Helvetica" charset="0"/>
              </a:rPr>
              <a:t>Example</a:t>
            </a:r>
            <a:endParaRPr lang="en-US" sz="2400">
              <a:solidFill>
                <a:schemeClr val="tx2"/>
              </a:solidFill>
            </a:endParaRPr>
          </a:p>
        </p:txBody>
      </p:sp>
      <p:sp>
        <p:nvSpPr>
          <p:cNvPr id="66563" name="TextBox 5"/>
          <p:cNvSpPr txBox="1">
            <a:spLocks noChangeArrowheads="1"/>
          </p:cNvSpPr>
          <p:nvPr/>
        </p:nvSpPr>
        <p:spPr bwMode="auto">
          <a:xfrm>
            <a:off x="246063" y="919163"/>
            <a:ext cx="9271000" cy="5759578"/>
          </a:xfrm>
          <a:prstGeom prst="rect">
            <a:avLst/>
          </a:prstGeom>
          <a:noFill/>
          <a:ln w="9525">
            <a:noFill/>
            <a:miter lim="800000"/>
            <a:headEnd/>
            <a:tailEnd/>
          </a:ln>
        </p:spPr>
        <p:txBody>
          <a:bodyPr>
            <a:prstTxWarp prst="textNoShape">
              <a:avLst/>
            </a:prstTxWarp>
            <a:spAutoFit/>
          </a:bodyPr>
          <a:lstStyle/>
          <a:p>
            <a:pPr>
              <a:lnSpc>
                <a:spcPct val="93000"/>
              </a:lnSpc>
              <a:buClr>
                <a:srgbClr val="000000"/>
              </a:buClr>
            </a:pPr>
            <a:r>
              <a:rPr lang="en-US" dirty="0">
                <a:solidFill>
                  <a:srgbClr val="000000"/>
                </a:solidFill>
                <a:latin typeface="Courier" charset="0"/>
                <a:ea typeface="Helvetica" charset="0"/>
                <a:cs typeface="Courier" charset="0"/>
              </a:rPr>
              <a:t>Vector&lt;Box&gt; boxes;       // boxes</a:t>
            </a:r>
            <a:r>
              <a:rPr lang="en-US" dirty="0" smtClean="0">
                <a:solidFill>
                  <a:srgbClr val="000000"/>
                </a:solidFill>
                <a:latin typeface="Courier" charset="0"/>
                <a:ea typeface="Helvetica" charset="0"/>
                <a:cs typeface="Courier" charset="0"/>
              </a:rPr>
              <a:t> (from </a:t>
            </a:r>
            <a:r>
              <a:rPr lang="en-US" dirty="0" err="1" smtClean="0">
                <a:solidFill>
                  <a:srgbClr val="000000"/>
                </a:solidFill>
                <a:latin typeface="Courier" charset="0"/>
                <a:ea typeface="Helvetica" charset="0"/>
                <a:cs typeface="Courier" charset="0"/>
              </a:rPr>
              <a:t>BRMeshRefine</a:t>
            </a:r>
            <a:r>
              <a:rPr lang="en-US" dirty="0" smtClean="0">
                <a:solidFill>
                  <a:srgbClr val="000000"/>
                </a:solidFill>
                <a:latin typeface="Courier" charset="0"/>
                <a:ea typeface="Helvetica" charset="0"/>
                <a:cs typeface="Courier" charset="0"/>
              </a:rPr>
              <a:t> or ‘other’)</a:t>
            </a:r>
          </a:p>
          <a:p>
            <a:pPr>
              <a:lnSpc>
                <a:spcPct val="93000"/>
              </a:lnSpc>
              <a:buClr>
                <a:srgbClr val="000000"/>
              </a:buClr>
            </a:pPr>
            <a:r>
              <a:rPr lang="en-US" dirty="0">
                <a:solidFill>
                  <a:srgbClr val="000000"/>
                </a:solidFill>
                <a:latin typeface="Courier" charset="0"/>
                <a:ea typeface="Helvetica" charset="0"/>
                <a:cs typeface="Courier" charset="0"/>
              </a:rPr>
              <a:t>Vector&lt;</a:t>
            </a:r>
            <a:r>
              <a:rPr lang="en-US" dirty="0" err="1">
                <a:solidFill>
                  <a:srgbClr val="000000"/>
                </a:solidFill>
                <a:latin typeface="Courier" charset="0"/>
                <a:ea typeface="Helvetica" charset="0"/>
                <a:cs typeface="Courier" charset="0"/>
              </a:rPr>
              <a:t>int</a:t>
            </a:r>
            <a:r>
              <a:rPr lang="en-US" dirty="0">
                <a:solidFill>
                  <a:srgbClr val="000000"/>
                </a:solidFill>
                <a:latin typeface="Courier" charset="0"/>
                <a:ea typeface="Helvetica" charset="0"/>
                <a:cs typeface="Courier" charset="0"/>
              </a:rPr>
              <a:t>&gt; </a:t>
            </a:r>
            <a:r>
              <a:rPr lang="en-US" dirty="0" err="1">
                <a:solidFill>
                  <a:srgbClr val="000000"/>
                </a:solidFill>
                <a:latin typeface="Courier" charset="0"/>
                <a:ea typeface="Helvetica" charset="0"/>
                <a:cs typeface="Courier" charset="0"/>
              </a:rPr>
              <a:t>procAssign</a:t>
            </a:r>
            <a:r>
              <a:rPr lang="en-US" dirty="0" smtClean="0">
                <a:solidFill>
                  <a:srgbClr val="000000"/>
                </a:solidFill>
                <a:latin typeface="Courier" charset="0"/>
                <a:ea typeface="Helvetica" charset="0"/>
                <a:cs typeface="Courier" charset="0"/>
              </a:rPr>
              <a:t>;  // Which MPI Rank get’s which Box</a:t>
            </a:r>
          </a:p>
          <a:p>
            <a:pPr>
              <a:lnSpc>
                <a:spcPct val="93000"/>
              </a:lnSpc>
              <a:buClr>
                <a:srgbClr val="000000"/>
              </a:buClr>
            </a:pPr>
            <a:r>
              <a:rPr lang="en-US" dirty="0" err="1">
                <a:solidFill>
                  <a:srgbClr val="000000"/>
                </a:solidFill>
                <a:latin typeface="Courier" charset="0"/>
                <a:ea typeface="Helvetica" charset="0"/>
                <a:cs typeface="Courier" charset="0"/>
              </a:rPr>
              <a:t>ProblemDomain</a:t>
            </a:r>
            <a:r>
              <a:rPr lang="en-US" dirty="0">
                <a:solidFill>
                  <a:srgbClr val="000000"/>
                </a:solidFill>
                <a:latin typeface="Courier" charset="0"/>
                <a:ea typeface="Helvetica" charset="0"/>
                <a:cs typeface="Courier" charset="0"/>
              </a:rPr>
              <a:t> domain;</a:t>
            </a:r>
          </a:p>
          <a:p>
            <a:pPr>
              <a:lnSpc>
                <a:spcPct val="93000"/>
              </a:lnSpc>
              <a:buClr>
                <a:srgbClr val="000000"/>
              </a:buClr>
            </a:pPr>
            <a:r>
              <a:rPr lang="en-US" dirty="0" err="1">
                <a:solidFill>
                  <a:srgbClr val="000000"/>
                </a:solidFill>
                <a:latin typeface="Courier" charset="0"/>
                <a:ea typeface="Helvetica" charset="0"/>
                <a:cs typeface="Courier" charset="0"/>
              </a:rPr>
              <a:t>DisjointBoxLayout</a:t>
            </a:r>
            <a:r>
              <a:rPr lang="en-US" dirty="0">
                <a:solidFill>
                  <a:srgbClr val="000000"/>
                </a:solidFill>
                <a:latin typeface="Courier" charset="0"/>
                <a:ea typeface="Helvetica" charset="0"/>
                <a:cs typeface="Courier" charset="0"/>
              </a:rPr>
              <a:t> </a:t>
            </a:r>
            <a:r>
              <a:rPr lang="en-US" dirty="0" err="1">
                <a:solidFill>
                  <a:srgbClr val="000000"/>
                </a:solidFill>
                <a:latin typeface="Courier" charset="0"/>
                <a:ea typeface="Helvetica" charset="0"/>
                <a:cs typeface="Courier" charset="0"/>
              </a:rPr>
              <a:t>dbl(boxes</a:t>
            </a:r>
            <a:r>
              <a:rPr lang="en-US" dirty="0">
                <a:solidFill>
                  <a:srgbClr val="000000"/>
                </a:solidFill>
                <a:latin typeface="Courier" charset="0"/>
                <a:ea typeface="Helvetica" charset="0"/>
                <a:cs typeface="Courier" charset="0"/>
              </a:rPr>
              <a:t>, </a:t>
            </a:r>
            <a:r>
              <a:rPr lang="en-US" dirty="0" err="1">
                <a:solidFill>
                  <a:srgbClr val="000000"/>
                </a:solidFill>
                <a:latin typeface="Courier" charset="0"/>
                <a:ea typeface="Helvetica" charset="0"/>
                <a:cs typeface="Courier" charset="0"/>
              </a:rPr>
              <a:t>procAssign</a:t>
            </a:r>
            <a:r>
              <a:rPr lang="en-US" dirty="0">
                <a:solidFill>
                  <a:srgbClr val="000000"/>
                </a:solidFill>
                <a:latin typeface="Courier" charset="0"/>
                <a:ea typeface="Helvetica" charset="0"/>
                <a:cs typeface="Courier" charset="0"/>
              </a:rPr>
              <a:t>, domain);  // define dbl</a:t>
            </a:r>
          </a:p>
          <a:p>
            <a:pPr>
              <a:lnSpc>
                <a:spcPct val="93000"/>
              </a:lnSpc>
              <a:buClr>
                <a:srgbClr val="000000"/>
              </a:buClr>
            </a:pPr>
            <a:r>
              <a:rPr lang="en-US" dirty="0">
                <a:solidFill>
                  <a:srgbClr val="000000"/>
                </a:solidFill>
                <a:latin typeface="Courier" charset="0"/>
                <a:ea typeface="Helvetica" charset="0"/>
                <a:cs typeface="Courier" charset="0"/>
              </a:rPr>
              <a:t>// access _all_ boxes</a:t>
            </a:r>
          </a:p>
          <a:p>
            <a:pPr>
              <a:lnSpc>
                <a:spcPct val="93000"/>
              </a:lnSpc>
              <a:buClr>
                <a:srgbClr val="000000"/>
              </a:buClr>
            </a:pPr>
            <a:r>
              <a:rPr lang="en-US" dirty="0" err="1">
                <a:solidFill>
                  <a:srgbClr val="000000"/>
                </a:solidFill>
                <a:latin typeface="Courier" charset="0"/>
                <a:ea typeface="Helvetica" charset="0"/>
                <a:cs typeface="Courier" charset="0"/>
              </a:rPr>
              <a:t>LayoutIterator</a:t>
            </a:r>
            <a:r>
              <a:rPr lang="en-US" dirty="0">
                <a:solidFill>
                  <a:srgbClr val="000000"/>
                </a:solidFill>
                <a:latin typeface="Courier" charset="0"/>
                <a:ea typeface="Helvetica" charset="0"/>
                <a:cs typeface="Courier" charset="0"/>
              </a:rPr>
              <a:t> lit = </a:t>
            </a:r>
            <a:r>
              <a:rPr lang="en-US" dirty="0" err="1">
                <a:solidFill>
                  <a:srgbClr val="000000"/>
                </a:solidFill>
                <a:latin typeface="Courier" charset="0"/>
                <a:ea typeface="Helvetica" charset="0"/>
                <a:cs typeface="Courier" charset="0"/>
              </a:rPr>
              <a:t>dbl.layoutIterator</a:t>
            </a:r>
            <a:r>
              <a:rPr lang="en-US" dirty="0">
                <a:solidFill>
                  <a:srgbClr val="000000"/>
                </a:solidFill>
                <a:latin typeface="Courier" charset="0"/>
                <a:ea typeface="Helvetica" charset="0"/>
                <a:cs typeface="Courier" charset="0"/>
              </a:rPr>
              <a:t>(); </a:t>
            </a:r>
          </a:p>
          <a:p>
            <a:pPr>
              <a:lnSpc>
                <a:spcPct val="93000"/>
              </a:lnSpc>
              <a:buClr>
                <a:srgbClr val="000000"/>
              </a:buClr>
            </a:pPr>
            <a:r>
              <a:rPr lang="en-US" dirty="0">
                <a:solidFill>
                  <a:srgbClr val="000000"/>
                </a:solidFill>
                <a:latin typeface="Courier" charset="0"/>
                <a:ea typeface="Helvetica" charset="0"/>
                <a:cs typeface="Courier" charset="0"/>
              </a:rPr>
              <a:t>for (</a:t>
            </a:r>
            <a:r>
              <a:rPr lang="en-US" dirty="0" err="1">
                <a:solidFill>
                  <a:srgbClr val="000000"/>
                </a:solidFill>
                <a:latin typeface="Courier" charset="0"/>
                <a:ea typeface="Helvetica" charset="0"/>
                <a:cs typeface="Courier" charset="0"/>
              </a:rPr>
              <a:t>lit.begin</a:t>
            </a:r>
            <a:r>
              <a:rPr lang="en-US" dirty="0">
                <a:solidFill>
                  <a:srgbClr val="000000"/>
                </a:solidFill>
                <a:latin typeface="Courier" charset="0"/>
                <a:ea typeface="Helvetica" charset="0"/>
                <a:cs typeface="Courier" charset="0"/>
              </a:rPr>
              <a:t>(); </a:t>
            </a:r>
            <a:r>
              <a:rPr lang="en-US" dirty="0" err="1">
                <a:solidFill>
                  <a:srgbClr val="000000"/>
                </a:solidFill>
                <a:latin typeface="Courier" charset="0"/>
                <a:ea typeface="Helvetica" charset="0"/>
                <a:cs typeface="Courier" charset="0"/>
              </a:rPr>
              <a:t>lit.ok</a:t>
            </a:r>
            <a:r>
              <a:rPr lang="en-US" dirty="0">
                <a:solidFill>
                  <a:srgbClr val="000000"/>
                </a:solidFill>
                <a:latin typeface="Courier" charset="0"/>
                <a:ea typeface="Helvetica" charset="0"/>
                <a:cs typeface="Courier" charset="0"/>
              </a:rPr>
              <a:t>(); ++lit)</a:t>
            </a:r>
          </a:p>
          <a:p>
            <a:pPr>
              <a:lnSpc>
                <a:spcPct val="93000"/>
              </a:lnSpc>
              <a:buClr>
                <a:srgbClr val="000000"/>
              </a:buClr>
            </a:pPr>
            <a:r>
              <a:rPr lang="en-US" dirty="0">
                <a:solidFill>
                  <a:srgbClr val="000000"/>
                </a:solidFill>
                <a:latin typeface="Courier" charset="0"/>
                <a:ea typeface="Helvetica" charset="0"/>
                <a:cs typeface="Courier" charset="0"/>
              </a:rPr>
              <a:t>{</a:t>
            </a:r>
          </a:p>
          <a:p>
            <a:pPr>
              <a:lnSpc>
                <a:spcPct val="93000"/>
              </a:lnSpc>
              <a:buClr>
                <a:srgbClr val="000000"/>
              </a:buClr>
            </a:pPr>
            <a:r>
              <a:rPr lang="en-US" dirty="0">
                <a:solidFill>
                  <a:srgbClr val="000000"/>
                </a:solidFill>
                <a:latin typeface="Courier" charset="0"/>
                <a:ea typeface="Helvetica" charset="0"/>
                <a:cs typeface="Courier" charset="0"/>
              </a:rPr>
              <a:t>  const Box </a:t>
            </a:r>
            <a:r>
              <a:rPr lang="en-US" dirty="0" err="1">
                <a:solidFill>
                  <a:srgbClr val="000000"/>
                </a:solidFill>
                <a:latin typeface="Courier" charset="0"/>
                <a:ea typeface="Helvetica" charset="0"/>
                <a:cs typeface="Courier" charset="0"/>
              </a:rPr>
              <a:t>thisBox</a:t>
            </a:r>
            <a:r>
              <a:rPr lang="en-US" dirty="0">
                <a:solidFill>
                  <a:srgbClr val="000000"/>
                </a:solidFill>
                <a:latin typeface="Courier" charset="0"/>
                <a:ea typeface="Helvetica" charset="0"/>
                <a:cs typeface="Courier" charset="0"/>
              </a:rPr>
              <a:t> = </a:t>
            </a:r>
            <a:r>
              <a:rPr lang="en-US" dirty="0" err="1">
                <a:solidFill>
                  <a:srgbClr val="000000"/>
                </a:solidFill>
                <a:latin typeface="Courier" charset="0"/>
                <a:ea typeface="Helvetica" charset="0"/>
                <a:cs typeface="Courier" charset="0"/>
              </a:rPr>
              <a:t>dbl[lit</a:t>
            </a:r>
            <a:r>
              <a:rPr lang="en-US" dirty="0">
                <a:solidFill>
                  <a:srgbClr val="000000"/>
                </a:solidFill>
                <a:latin typeface="Courier" charset="0"/>
                <a:ea typeface="Helvetica" charset="0"/>
                <a:cs typeface="Courier" charset="0"/>
              </a:rPr>
              <a:t>]</a:t>
            </a:r>
            <a:r>
              <a:rPr lang="en-US" dirty="0" smtClean="0">
                <a:solidFill>
                  <a:srgbClr val="000000"/>
                </a:solidFill>
                <a:latin typeface="Courier" charset="0"/>
                <a:ea typeface="Helvetica" charset="0"/>
                <a:cs typeface="Courier" charset="0"/>
              </a:rPr>
              <a:t>;</a:t>
            </a:r>
          </a:p>
          <a:p>
            <a:pPr>
              <a:lnSpc>
                <a:spcPct val="93000"/>
              </a:lnSpc>
              <a:buClr>
                <a:srgbClr val="000000"/>
              </a:buClr>
            </a:pPr>
            <a:r>
              <a:rPr lang="en-US" dirty="0" smtClean="0">
                <a:solidFill>
                  <a:srgbClr val="000000"/>
                </a:solidFill>
                <a:latin typeface="Courier" charset="0"/>
                <a:ea typeface="Helvetica" charset="0"/>
                <a:cs typeface="Courier" charset="0"/>
              </a:rPr>
              <a:t>  unsigned </a:t>
            </a:r>
            <a:r>
              <a:rPr lang="en-US" dirty="0" err="1" smtClean="0">
                <a:solidFill>
                  <a:srgbClr val="000000"/>
                </a:solidFill>
                <a:latin typeface="Courier" charset="0"/>
                <a:ea typeface="Helvetica" charset="0"/>
                <a:cs typeface="Courier" charset="0"/>
              </a:rPr>
              <a:t>int</a:t>
            </a:r>
            <a:r>
              <a:rPr lang="en-US" dirty="0" smtClean="0">
                <a:solidFill>
                  <a:srgbClr val="000000"/>
                </a:solidFill>
                <a:latin typeface="Courier" charset="0"/>
                <a:ea typeface="Helvetica" charset="0"/>
                <a:cs typeface="Courier" charset="0"/>
              </a:rPr>
              <a:t> </a:t>
            </a:r>
            <a:r>
              <a:rPr lang="en-US" dirty="0" err="1" smtClean="0">
                <a:solidFill>
                  <a:srgbClr val="000000"/>
                </a:solidFill>
                <a:latin typeface="Courier" charset="0"/>
                <a:ea typeface="Helvetica" charset="0"/>
                <a:cs typeface="Courier" charset="0"/>
              </a:rPr>
              <a:t>boxRank</a:t>
            </a:r>
            <a:r>
              <a:rPr lang="en-US" dirty="0" smtClean="0">
                <a:solidFill>
                  <a:srgbClr val="000000"/>
                </a:solidFill>
                <a:latin typeface="Courier" charset="0"/>
                <a:ea typeface="Helvetica" charset="0"/>
                <a:cs typeface="Courier" charset="0"/>
              </a:rPr>
              <a:t> = </a:t>
            </a:r>
            <a:r>
              <a:rPr lang="en-US" dirty="0" err="1" smtClean="0">
                <a:solidFill>
                  <a:srgbClr val="000000"/>
                </a:solidFill>
                <a:latin typeface="Courier" charset="0"/>
                <a:ea typeface="Helvetica" charset="0"/>
                <a:cs typeface="Courier" charset="0"/>
              </a:rPr>
              <a:t>dbl.procID(lit</a:t>
            </a:r>
            <a:r>
              <a:rPr lang="en-US" dirty="0" smtClean="0">
                <a:solidFill>
                  <a:srgbClr val="000000"/>
                </a:solidFill>
                <a:latin typeface="Courier" charset="0"/>
                <a:ea typeface="Helvetica" charset="0"/>
                <a:cs typeface="Courier" charset="0"/>
              </a:rPr>
              <a:t>); </a:t>
            </a:r>
            <a:r>
              <a:rPr lang="en-US" smtClean="0">
                <a:solidFill>
                  <a:srgbClr val="000000"/>
                </a:solidFill>
                <a:latin typeface="Courier" charset="0"/>
                <a:ea typeface="Helvetica" charset="0"/>
                <a:cs typeface="Courier" charset="0"/>
              </a:rPr>
              <a:t>//not </a:t>
            </a:r>
            <a:r>
              <a:rPr lang="en-US" dirty="0" err="1" smtClean="0">
                <a:solidFill>
                  <a:srgbClr val="000000"/>
                </a:solidFill>
                <a:latin typeface="Courier" charset="0"/>
                <a:ea typeface="Helvetica" charset="0"/>
                <a:cs typeface="Courier" charset="0"/>
              </a:rPr>
              <a:t>procAssign</a:t>
            </a:r>
            <a:r>
              <a:rPr lang="en-US" dirty="0" smtClean="0">
                <a:solidFill>
                  <a:srgbClr val="000000"/>
                </a:solidFill>
                <a:latin typeface="Courier" charset="0"/>
                <a:ea typeface="Helvetica" charset="0"/>
                <a:cs typeface="Courier" charset="0"/>
              </a:rPr>
              <a:t> order</a:t>
            </a:r>
          </a:p>
          <a:p>
            <a:pPr>
              <a:lnSpc>
                <a:spcPct val="93000"/>
              </a:lnSpc>
              <a:buClr>
                <a:srgbClr val="000000"/>
              </a:buClr>
            </a:pPr>
            <a:r>
              <a:rPr lang="en-US" dirty="0">
                <a:solidFill>
                  <a:srgbClr val="000000"/>
                </a:solidFill>
                <a:latin typeface="Courier" charset="0"/>
                <a:ea typeface="Helvetica" charset="0"/>
                <a:cs typeface="Courier" charset="0"/>
              </a:rPr>
              <a:t>}</a:t>
            </a:r>
          </a:p>
          <a:p>
            <a:pPr>
              <a:lnSpc>
                <a:spcPct val="93000"/>
              </a:lnSpc>
              <a:buClr>
                <a:srgbClr val="000000"/>
              </a:buClr>
            </a:pPr>
            <a:r>
              <a:rPr lang="en-US" dirty="0">
                <a:solidFill>
                  <a:srgbClr val="000000"/>
                </a:solidFill>
                <a:latin typeface="Courier" charset="0"/>
                <a:ea typeface="Helvetica" charset="0"/>
                <a:cs typeface="Courier" charset="0"/>
              </a:rPr>
              <a:t>// access only local boxes</a:t>
            </a:r>
          </a:p>
          <a:p>
            <a:pPr>
              <a:lnSpc>
                <a:spcPct val="93000"/>
              </a:lnSpc>
              <a:buClr>
                <a:srgbClr val="000000"/>
              </a:buClr>
            </a:pPr>
            <a:r>
              <a:rPr lang="en-US" dirty="0" err="1">
                <a:solidFill>
                  <a:srgbClr val="000000"/>
                </a:solidFill>
                <a:latin typeface="Courier" charset="0"/>
                <a:ea typeface="Helvetica" charset="0"/>
                <a:cs typeface="Courier" charset="0"/>
              </a:rPr>
              <a:t>DataIterator</a:t>
            </a:r>
            <a:r>
              <a:rPr lang="en-US" dirty="0">
                <a:solidFill>
                  <a:srgbClr val="000000"/>
                </a:solidFill>
                <a:latin typeface="Courier" charset="0"/>
                <a:ea typeface="Helvetica" charset="0"/>
                <a:cs typeface="Courier" charset="0"/>
              </a:rPr>
              <a:t> </a:t>
            </a:r>
            <a:r>
              <a:rPr lang="en-US" dirty="0" err="1">
                <a:solidFill>
                  <a:srgbClr val="000000"/>
                </a:solidFill>
                <a:latin typeface="Courier" charset="0"/>
                <a:ea typeface="Helvetica" charset="0"/>
                <a:cs typeface="Courier" charset="0"/>
              </a:rPr>
              <a:t>dit</a:t>
            </a:r>
            <a:r>
              <a:rPr lang="en-US" dirty="0">
                <a:solidFill>
                  <a:srgbClr val="000000"/>
                </a:solidFill>
                <a:latin typeface="Courier" charset="0"/>
                <a:ea typeface="Helvetica" charset="0"/>
                <a:cs typeface="Courier" charset="0"/>
              </a:rPr>
              <a:t> =   </a:t>
            </a:r>
            <a:r>
              <a:rPr lang="en-US" dirty="0" err="1">
                <a:solidFill>
                  <a:srgbClr val="000000"/>
                </a:solidFill>
                <a:latin typeface="Courier" charset="0"/>
                <a:ea typeface="Helvetica" charset="0"/>
                <a:cs typeface="Courier" charset="0"/>
              </a:rPr>
              <a:t>dbl.dataIterator</a:t>
            </a:r>
            <a:r>
              <a:rPr lang="en-US" dirty="0">
                <a:solidFill>
                  <a:srgbClr val="000000"/>
                </a:solidFill>
                <a:latin typeface="Courier" charset="0"/>
                <a:ea typeface="Helvetica" charset="0"/>
                <a:cs typeface="Courier" charset="0"/>
              </a:rPr>
              <a:t>();</a:t>
            </a:r>
          </a:p>
          <a:p>
            <a:pPr>
              <a:lnSpc>
                <a:spcPct val="93000"/>
              </a:lnSpc>
              <a:spcAft>
                <a:spcPts val="1200"/>
              </a:spcAft>
              <a:buClr>
                <a:srgbClr val="000000"/>
              </a:buClr>
            </a:pPr>
            <a:r>
              <a:rPr lang="en-US" dirty="0">
                <a:solidFill>
                  <a:srgbClr val="000000"/>
                </a:solidFill>
                <a:latin typeface="Courier" charset="0"/>
                <a:ea typeface="Helvetica" charset="0"/>
                <a:cs typeface="Courier" charset="0"/>
              </a:rPr>
              <a:t>for (</a:t>
            </a:r>
            <a:r>
              <a:rPr lang="en-US" dirty="0" err="1">
                <a:solidFill>
                  <a:srgbClr val="000000"/>
                </a:solidFill>
                <a:latin typeface="Courier" charset="0"/>
                <a:ea typeface="Helvetica" charset="0"/>
                <a:cs typeface="Courier" charset="0"/>
              </a:rPr>
              <a:t>dit.begin</a:t>
            </a:r>
            <a:r>
              <a:rPr lang="en-US" dirty="0">
                <a:solidFill>
                  <a:srgbClr val="000000"/>
                </a:solidFill>
                <a:latin typeface="Courier" charset="0"/>
                <a:ea typeface="Helvetica" charset="0"/>
                <a:cs typeface="Courier" charset="0"/>
              </a:rPr>
              <a:t>(); </a:t>
            </a:r>
            <a:r>
              <a:rPr lang="en-US" dirty="0" err="1">
                <a:solidFill>
                  <a:srgbClr val="000000"/>
                </a:solidFill>
                <a:latin typeface="Courier" charset="0"/>
                <a:ea typeface="Helvetica" charset="0"/>
                <a:cs typeface="Courier" charset="0"/>
              </a:rPr>
              <a:t>dit.ok</a:t>
            </a:r>
            <a:r>
              <a:rPr lang="en-US" dirty="0">
                <a:solidFill>
                  <a:srgbClr val="000000"/>
                </a:solidFill>
                <a:latin typeface="Courier" charset="0"/>
                <a:ea typeface="Helvetica" charset="0"/>
                <a:cs typeface="Courier" charset="0"/>
              </a:rPr>
              <a:t>(); ++</a:t>
            </a:r>
            <a:r>
              <a:rPr lang="en-US" dirty="0" err="1">
                <a:solidFill>
                  <a:srgbClr val="000000"/>
                </a:solidFill>
                <a:latin typeface="Courier" charset="0"/>
                <a:ea typeface="Helvetica" charset="0"/>
                <a:cs typeface="Courier" charset="0"/>
              </a:rPr>
              <a:t>dit</a:t>
            </a:r>
            <a:r>
              <a:rPr lang="en-US" dirty="0">
                <a:solidFill>
                  <a:srgbClr val="000000"/>
                </a:solidFill>
                <a:latin typeface="Courier" charset="0"/>
                <a:ea typeface="Helvetica" charset="0"/>
                <a:cs typeface="Courier" charset="0"/>
              </a:rPr>
              <a:t>)</a:t>
            </a:r>
          </a:p>
          <a:p>
            <a:pPr>
              <a:lnSpc>
                <a:spcPct val="93000"/>
              </a:lnSpc>
              <a:spcAft>
                <a:spcPts val="1200"/>
              </a:spcAft>
              <a:buClr>
                <a:srgbClr val="000000"/>
              </a:buClr>
            </a:pPr>
            <a:r>
              <a:rPr lang="en-US" dirty="0">
                <a:solidFill>
                  <a:srgbClr val="000000"/>
                </a:solidFill>
                <a:latin typeface="Courier" charset="0"/>
                <a:ea typeface="Helvetica" charset="0"/>
                <a:cs typeface="Courier" charset="0"/>
              </a:rPr>
              <a:t>{</a:t>
            </a:r>
          </a:p>
          <a:p>
            <a:pPr>
              <a:lnSpc>
                <a:spcPct val="93000"/>
              </a:lnSpc>
              <a:spcAft>
                <a:spcPts val="1200"/>
              </a:spcAft>
              <a:buClr>
                <a:srgbClr val="000000"/>
              </a:buClr>
            </a:pPr>
            <a:r>
              <a:rPr lang="en-US" dirty="0">
                <a:solidFill>
                  <a:srgbClr val="000000"/>
                </a:solidFill>
                <a:latin typeface="Courier" charset="0"/>
                <a:ea typeface="Helvetica" charset="0"/>
                <a:cs typeface="Courier" charset="0"/>
              </a:rPr>
              <a:t>  const </a:t>
            </a:r>
            <a:r>
              <a:rPr lang="en-US" dirty="0" smtClean="0">
                <a:solidFill>
                  <a:srgbClr val="000000"/>
                </a:solidFill>
                <a:latin typeface="Courier" charset="0"/>
                <a:ea typeface="Helvetica" charset="0"/>
                <a:cs typeface="Courier" charset="0"/>
              </a:rPr>
              <a:t>Box&amp; </a:t>
            </a:r>
            <a:r>
              <a:rPr lang="en-US" dirty="0" err="1">
                <a:solidFill>
                  <a:srgbClr val="000000"/>
                </a:solidFill>
                <a:latin typeface="Courier" charset="0"/>
                <a:ea typeface="Helvetica" charset="0"/>
                <a:cs typeface="Courier" charset="0"/>
              </a:rPr>
              <a:t>thisLocalBox</a:t>
            </a:r>
            <a:r>
              <a:rPr lang="en-US" dirty="0">
                <a:solidFill>
                  <a:srgbClr val="000000"/>
                </a:solidFill>
                <a:latin typeface="Courier" charset="0"/>
                <a:ea typeface="Helvetica" charset="0"/>
                <a:cs typeface="Courier" charset="0"/>
              </a:rPr>
              <a:t> = </a:t>
            </a:r>
            <a:r>
              <a:rPr lang="en-US" dirty="0" err="1">
                <a:solidFill>
                  <a:srgbClr val="000000"/>
                </a:solidFill>
                <a:latin typeface="Courier" charset="0"/>
                <a:ea typeface="Helvetica" charset="0"/>
                <a:cs typeface="Courier" charset="0"/>
              </a:rPr>
              <a:t>dbl[dit</a:t>
            </a:r>
            <a:r>
              <a:rPr lang="en-US" dirty="0">
                <a:solidFill>
                  <a:srgbClr val="000000"/>
                </a:solidFill>
                <a:latin typeface="Courier" charset="0"/>
                <a:ea typeface="Helvetica" charset="0"/>
                <a:cs typeface="Courier" charset="0"/>
              </a:rPr>
              <a:t>]</a:t>
            </a:r>
            <a:r>
              <a:rPr lang="en-US" dirty="0" smtClean="0">
                <a:solidFill>
                  <a:srgbClr val="000000"/>
                </a:solidFill>
                <a:latin typeface="Courier" charset="0"/>
                <a:ea typeface="Helvetica" charset="0"/>
                <a:cs typeface="Courier" charset="0"/>
              </a:rPr>
              <a:t>;</a:t>
            </a:r>
          </a:p>
          <a:p>
            <a:pPr>
              <a:lnSpc>
                <a:spcPct val="93000"/>
              </a:lnSpc>
              <a:spcAft>
                <a:spcPts val="1200"/>
              </a:spcAft>
              <a:buClr>
                <a:srgbClr val="000000"/>
              </a:buClr>
            </a:pPr>
            <a:r>
              <a:rPr lang="en-US" dirty="0" smtClean="0">
                <a:solidFill>
                  <a:srgbClr val="000000"/>
                </a:solidFill>
                <a:latin typeface="Courier" charset="0"/>
                <a:ea typeface="Helvetica" charset="0"/>
                <a:cs typeface="Courier" charset="0"/>
              </a:rPr>
              <a:t>  </a:t>
            </a:r>
            <a:r>
              <a:rPr lang="en-US" dirty="0" err="1" smtClean="0">
                <a:solidFill>
                  <a:srgbClr val="000000"/>
                </a:solidFill>
                <a:latin typeface="Courier" charset="0"/>
                <a:ea typeface="Helvetica" charset="0"/>
                <a:cs typeface="Courier" charset="0"/>
              </a:rPr>
              <a:t>assert(dbl.procID(dit</a:t>
            </a:r>
            <a:r>
              <a:rPr lang="en-US" dirty="0" smtClean="0">
                <a:solidFill>
                  <a:srgbClr val="000000"/>
                </a:solidFill>
                <a:latin typeface="Courier" charset="0"/>
                <a:ea typeface="Helvetica" charset="0"/>
                <a:cs typeface="Courier" charset="0"/>
              </a:rPr>
              <a:t>) == </a:t>
            </a:r>
            <a:r>
              <a:rPr lang="en-US" dirty="0" err="1" smtClean="0">
                <a:solidFill>
                  <a:srgbClr val="000000"/>
                </a:solidFill>
                <a:latin typeface="Courier" charset="0"/>
                <a:ea typeface="Helvetica" charset="0"/>
                <a:cs typeface="Courier" charset="0"/>
              </a:rPr>
              <a:t>procID</a:t>
            </a:r>
            <a:r>
              <a:rPr lang="en-US" dirty="0" smtClean="0">
                <a:solidFill>
                  <a:srgbClr val="000000"/>
                </a:solidFill>
                <a:latin typeface="Courier" charset="0"/>
                <a:ea typeface="Helvetica" charset="0"/>
                <a:cs typeface="Courier" charset="0"/>
              </a:rPr>
              <a:t>());</a:t>
            </a:r>
          </a:p>
          <a:p>
            <a:pPr>
              <a:lnSpc>
                <a:spcPct val="93000"/>
              </a:lnSpc>
              <a:spcAft>
                <a:spcPts val="1200"/>
              </a:spcAft>
              <a:buClr>
                <a:srgbClr val="000000"/>
              </a:buClr>
            </a:pPr>
            <a:r>
              <a:rPr lang="en-US" dirty="0">
                <a:solidFill>
                  <a:srgbClr val="000000"/>
                </a:solidFill>
                <a:latin typeface="Courier" charset="0"/>
                <a:ea typeface="Helvetica" charset="0"/>
                <a:cs typeface="Courier" charset="0"/>
              </a:rPr>
              <a:t>}</a:t>
            </a:r>
          </a:p>
          <a:p>
            <a:pPr>
              <a:lnSpc>
                <a:spcPct val="93000"/>
              </a:lnSpc>
              <a:spcAft>
                <a:spcPts val="1200"/>
              </a:spcAft>
              <a:buClr>
                <a:srgbClr val="000000"/>
              </a:buClr>
            </a:pPr>
            <a:endParaRPr lang="en-US" dirty="0">
              <a:solidFill>
                <a:srgbClr val="000000"/>
              </a:solidFill>
              <a:latin typeface="Helvetica" charset="0"/>
              <a:ea typeface="Helvetica" charset="0"/>
              <a:cs typeface="Courier"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extBox 2"/>
          <p:cNvSpPr txBox="1">
            <a:spLocks noChangeArrowheads="1"/>
          </p:cNvSpPr>
          <p:nvPr/>
        </p:nvSpPr>
        <p:spPr bwMode="auto">
          <a:xfrm>
            <a:off x="336550" y="114300"/>
            <a:ext cx="6099175"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Courier" charset="0"/>
                <a:cs typeface="Helvetica" charset="0"/>
              </a:rPr>
              <a:t>Software Reuse by Templating Dataholders</a:t>
            </a:r>
            <a:endParaRPr lang="en-US" sz="2400">
              <a:solidFill>
                <a:schemeClr val="tx2"/>
              </a:solidFill>
            </a:endParaRPr>
          </a:p>
        </p:txBody>
      </p:sp>
      <p:sp>
        <p:nvSpPr>
          <p:cNvPr id="68611" name="TextBox 5"/>
          <p:cNvSpPr txBox="1">
            <a:spLocks noChangeArrowheads="1"/>
          </p:cNvSpPr>
          <p:nvPr/>
        </p:nvSpPr>
        <p:spPr bwMode="auto">
          <a:xfrm>
            <a:off x="411163" y="622300"/>
            <a:ext cx="8602662" cy="4618038"/>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Classes can be parameterized by types, using the class template language feature in C++.</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Courier" charset="0"/>
              </a:rPr>
              <a:t>BaseFAB&lt;T&gt; </a:t>
            </a:r>
            <a:r>
              <a:rPr lang="en-US">
                <a:solidFill>
                  <a:srgbClr val="000000"/>
                </a:solidFill>
                <a:latin typeface="Helvetica" charset="0"/>
                <a:ea typeface="Helvetica" charset="0"/>
                <a:cs typeface="Helvetica" charset="0"/>
              </a:rPr>
              <a:t>is a multidimensional array for any type </a:t>
            </a:r>
            <a:r>
              <a:rPr lang="en-US" sz="2000">
                <a:solidFill>
                  <a:srgbClr val="000000"/>
                </a:solidFill>
                <a:latin typeface="Courier" charset="0"/>
                <a:ea typeface="Helvetica" charset="0"/>
                <a:cs typeface="Helvetica" charset="0"/>
              </a:rPr>
              <a:t>T</a:t>
            </a:r>
            <a:r>
              <a:rPr lang="en-US">
                <a:solidFill>
                  <a:srgbClr val="000000"/>
                </a:solidFill>
                <a:latin typeface="Helvetica" charset="0"/>
                <a:ea typeface="Helvetica" charset="0"/>
                <a:cs typeface="Helvetica" charset="0"/>
              </a:rPr>
              <a:t>.</a:t>
            </a:r>
          </a:p>
          <a:p>
            <a:pPr>
              <a:lnSpc>
                <a:spcPct val="93000"/>
              </a:lnSpc>
              <a:spcAft>
                <a:spcPts val="1200"/>
              </a:spcAft>
              <a:buClr>
                <a:srgbClr val="000000"/>
              </a:buClr>
              <a:buFont typeface="Arial" charset="0"/>
              <a:buChar char="•"/>
            </a:pPr>
            <a:r>
              <a:rPr lang="en-US" sz="2000">
                <a:solidFill>
                  <a:srgbClr val="000000"/>
                </a:solidFill>
                <a:latin typeface="Courier" charset="0"/>
                <a:ea typeface="Helvetica" charset="0"/>
                <a:cs typeface="Helvetica" charset="0"/>
              </a:rPr>
              <a:t> FArrayBox: public BaseFAB&lt;Real&gt;</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Helvetica" charset="0"/>
              </a:rPr>
              <a:t>LevelData&lt;T&gt;, T </a:t>
            </a:r>
            <a:r>
              <a:rPr lang="en-US">
                <a:solidFill>
                  <a:srgbClr val="000000"/>
                </a:solidFill>
                <a:latin typeface="Helvetica" charset="0"/>
                <a:ea typeface="Helvetica" charset="0"/>
                <a:cs typeface="Helvetica" charset="0"/>
              </a:rPr>
              <a:t>can be any type that “looks like” a multidimensional array.</a:t>
            </a:r>
          </a:p>
          <a:p>
            <a:pPr lvl="1">
              <a:lnSpc>
                <a:spcPct val="93000"/>
              </a:lnSpc>
              <a:spcAft>
                <a:spcPts val="1200"/>
              </a:spcAft>
              <a:buClr>
                <a:srgbClr val="000000"/>
              </a:buClr>
              <a:buFont typeface="Courier New" charset="0"/>
              <a:buChar char="o"/>
            </a:pPr>
            <a:r>
              <a:rPr lang="en-US">
                <a:solidFill>
                  <a:srgbClr val="000000"/>
                </a:solidFill>
                <a:latin typeface="Helvetica" charset="0"/>
                <a:ea typeface="Helvetica" charset="0"/>
                <a:cs typeface="Helvetica" charset="0"/>
              </a:rPr>
              <a:t> Ordinary multidimensional arrays: </a:t>
            </a:r>
            <a:r>
              <a:rPr lang="en-US" sz="2000">
                <a:solidFill>
                  <a:srgbClr val="000000"/>
                </a:solidFill>
                <a:latin typeface="Courier" charset="0"/>
                <a:ea typeface="Helvetica" charset="0"/>
                <a:cs typeface="Helvetica" charset="0"/>
              </a:rPr>
              <a:t>LevelData&lt;FArrayBox&gt;</a:t>
            </a:r>
          </a:p>
          <a:p>
            <a:pPr lvl="1">
              <a:lnSpc>
                <a:spcPct val="93000"/>
              </a:lnSpc>
              <a:spcAft>
                <a:spcPts val="1200"/>
              </a:spcAft>
              <a:buClr>
                <a:srgbClr val="000000"/>
              </a:buClr>
              <a:buFont typeface="Courier New" charset="0"/>
              <a:buChar char="o"/>
            </a:pPr>
            <a:r>
              <a:rPr lang="en-US" sz="2000">
                <a:solidFill>
                  <a:srgbClr val="000000"/>
                </a:solidFill>
                <a:latin typeface="Courier" charset="0"/>
                <a:ea typeface="Helvetica" charset="0"/>
                <a:cs typeface="Helvetica" charset="0"/>
              </a:rPr>
              <a:t> </a:t>
            </a:r>
            <a:r>
              <a:rPr lang="en-US">
                <a:solidFill>
                  <a:srgbClr val="000000"/>
                </a:solidFill>
                <a:latin typeface="Helvetica" charset="0"/>
                <a:ea typeface="Helvetica" charset="0"/>
                <a:cs typeface="Helvetica" charset="0"/>
              </a:rPr>
              <a:t>Binsorted lists of particles: </a:t>
            </a:r>
            <a:r>
              <a:rPr lang="en-US" sz="2000">
                <a:solidFill>
                  <a:srgbClr val="000000"/>
                </a:solidFill>
                <a:latin typeface="Courier" charset="0"/>
                <a:ea typeface="Helvetica" charset="0"/>
                <a:cs typeface="Helvetica" charset="0"/>
              </a:rPr>
              <a:t>LevelData&lt;BaseFAB&lt;List&lt;ParticleType&gt;&gt;&gt;</a:t>
            </a:r>
          </a:p>
          <a:p>
            <a:pPr lvl="1">
              <a:lnSpc>
                <a:spcPct val="93000"/>
              </a:lnSpc>
              <a:spcAft>
                <a:spcPts val="1200"/>
              </a:spcAft>
              <a:buClr>
                <a:srgbClr val="000000"/>
              </a:buClr>
              <a:buFont typeface="Courier New" charset="0"/>
              <a:buChar char="o"/>
            </a:pPr>
            <a:r>
              <a:rPr lang="en-US" sz="2000">
                <a:solidFill>
                  <a:srgbClr val="000000"/>
                </a:solidFill>
                <a:latin typeface="Courier" charset="0"/>
                <a:ea typeface="Helvetica" charset="0"/>
                <a:cs typeface="Helvetica" charset="0"/>
              </a:rPr>
              <a:t> </a:t>
            </a:r>
            <a:r>
              <a:rPr lang="en-US">
                <a:solidFill>
                  <a:srgbClr val="000000"/>
                </a:solidFill>
                <a:latin typeface="Helvetica" charset="0"/>
                <a:ea typeface="Helvetica" charset="0"/>
                <a:cs typeface="Helvetica" charset="0"/>
              </a:rPr>
              <a:t>Data structures for embedded boundary methods.</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extBox 2"/>
          <p:cNvSpPr txBox="1">
            <a:spLocks noChangeArrowheads="1"/>
          </p:cNvSpPr>
          <p:nvPr/>
        </p:nvSpPr>
        <p:spPr bwMode="auto">
          <a:xfrm>
            <a:off x="328613" y="279400"/>
            <a:ext cx="3724275"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LevelData&lt;T&gt;</a:t>
            </a:r>
            <a:r>
              <a:rPr lang="en-US" sz="2400">
                <a:solidFill>
                  <a:schemeClr val="tx2"/>
                </a:solidFill>
                <a:latin typeface="Courier" charset="0"/>
                <a:ea typeface="Courier" charset="0"/>
                <a:cs typeface="Courier" charset="0"/>
              </a:rPr>
              <a:t> </a:t>
            </a:r>
            <a:r>
              <a:rPr lang="en-US" sz="2400">
                <a:solidFill>
                  <a:schemeClr val="tx2"/>
                </a:solidFill>
                <a:latin typeface="Helvetica" charset="0"/>
                <a:ea typeface="Courier" charset="0"/>
                <a:cs typeface="Helvetica" charset="0"/>
              </a:rPr>
              <a:t>Class</a:t>
            </a:r>
            <a:endParaRPr lang="en-US" sz="2400">
              <a:solidFill>
                <a:schemeClr val="tx2"/>
              </a:solidFill>
            </a:endParaRPr>
          </a:p>
        </p:txBody>
      </p:sp>
      <p:sp>
        <p:nvSpPr>
          <p:cNvPr id="70659" name="TextBox 5"/>
          <p:cNvSpPr txBox="1">
            <a:spLocks noChangeArrowheads="1"/>
          </p:cNvSpPr>
          <p:nvPr/>
        </p:nvSpPr>
        <p:spPr bwMode="auto">
          <a:xfrm>
            <a:off x="419100" y="919163"/>
            <a:ext cx="7810500" cy="133667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dirty="0">
                <a:solidFill>
                  <a:srgbClr val="000000"/>
                </a:solidFill>
                <a:latin typeface="Helvetica" charset="0"/>
                <a:ea typeface="Helvetica" charset="0"/>
                <a:cs typeface="Helvetica" charset="0"/>
              </a:rPr>
              <a:t>Distributed data </a:t>
            </a:r>
            <a:r>
              <a:rPr lang="en-US" i="1" dirty="0">
                <a:solidFill>
                  <a:srgbClr val="000000"/>
                </a:solidFill>
                <a:latin typeface="Helvetica" charset="0"/>
                <a:ea typeface="Helvetica" charset="0"/>
                <a:cs typeface="Helvetica" charset="0"/>
              </a:rPr>
              <a:t>associated</a:t>
            </a:r>
            <a:r>
              <a:rPr lang="en-US" dirty="0">
                <a:solidFill>
                  <a:srgbClr val="000000"/>
                </a:solidFill>
                <a:latin typeface="Helvetica" charset="0"/>
                <a:ea typeface="Helvetica" charset="0"/>
                <a:cs typeface="Helvetica" charset="0"/>
              </a:rPr>
              <a:t> with a </a:t>
            </a:r>
            <a:r>
              <a:rPr lang="en-US" sz="2000" dirty="0" err="1">
                <a:solidFill>
                  <a:srgbClr val="000000"/>
                </a:solidFill>
                <a:latin typeface="Courier" charset="0"/>
                <a:ea typeface="Helvetica" charset="0"/>
                <a:cs typeface="Courier" charset="0"/>
              </a:rPr>
              <a:t>DisjointBoxLayout</a:t>
            </a:r>
            <a:r>
              <a:rPr lang="en-US" sz="2000" dirty="0">
                <a:solidFill>
                  <a:srgbClr val="000000"/>
                </a:solidFill>
                <a:latin typeface="Helvetica" charset="0"/>
                <a:ea typeface="Helvetica" charset="0"/>
                <a:cs typeface="Helvetica" charset="0"/>
              </a:rPr>
              <a:t>.</a:t>
            </a:r>
            <a:r>
              <a:rPr lang="en-US" dirty="0">
                <a:solidFill>
                  <a:srgbClr val="000000"/>
                </a:solidFill>
                <a:latin typeface="Helvetica" charset="0"/>
                <a:ea typeface="Helvetica" charset="0"/>
                <a:cs typeface="Helvetica" charset="0"/>
              </a:rPr>
              <a:t> Can have ghost cells around each box to handle intra-level, inter-level, and domain boundary conditions.</a:t>
            </a:r>
            <a:r>
              <a:rPr lang="en-US" sz="2000" dirty="0">
                <a:solidFill>
                  <a:srgbClr val="000000"/>
                </a:solidFill>
                <a:latin typeface="Courier" charset="0"/>
                <a:ea typeface="Helvetica" charset="0"/>
                <a:cs typeface="Helvetica" charset="0"/>
              </a:rPr>
              <a:t> </a:t>
            </a:r>
          </a:p>
          <a:p>
            <a:pPr>
              <a:lnSpc>
                <a:spcPct val="93000"/>
              </a:lnSpc>
              <a:spcAft>
                <a:spcPts val="1200"/>
              </a:spcAft>
              <a:buClr>
                <a:srgbClr val="000000"/>
              </a:buClr>
            </a:pPr>
            <a:endParaRPr lang="en-US" dirty="0">
              <a:solidFill>
                <a:srgbClr val="000000"/>
              </a:solidFill>
              <a:latin typeface="Helvetica" charset="0"/>
              <a:ea typeface="Helvetica" charset="0"/>
              <a:cs typeface="Helvetica" charset="0"/>
            </a:endParaRPr>
          </a:p>
        </p:txBody>
      </p:sp>
      <p:pic>
        <p:nvPicPr>
          <p:cNvPr id="70660" name="Picture 3" descr="LDF.pdf"/>
          <p:cNvPicPr>
            <a:picLocks noChangeAspect="1"/>
          </p:cNvPicPr>
          <p:nvPr/>
        </p:nvPicPr>
        <p:blipFill>
          <a:blip r:embed="rId3"/>
          <a:srcRect/>
          <a:stretch>
            <a:fillRect/>
          </a:stretch>
        </p:blipFill>
        <p:spPr bwMode="auto">
          <a:xfrm>
            <a:off x="2192338" y="2305050"/>
            <a:ext cx="4376737" cy="254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612775" y="931863"/>
            <a:ext cx="7810500" cy="1754187"/>
          </a:xfrm>
          <a:prstGeom prst="rect">
            <a:avLst/>
          </a:prstGeom>
          <a:noFill/>
          <a:ln w="9525">
            <a:noFill/>
            <a:miter lim="800000"/>
            <a:headEnd/>
            <a:tailEnd/>
          </a:ln>
        </p:spPr>
        <p:txBody>
          <a:bodyPr>
            <a:prstTxWarp prst="textNoShape">
              <a:avLst/>
            </a:prstTxWarp>
            <a:spAutoFit/>
          </a:bodyPr>
          <a:lstStyle/>
          <a:p>
            <a:pPr marL="342900" indent="-342900">
              <a:buFont typeface="Arial" charset="0"/>
              <a:buChar char="•"/>
            </a:pPr>
            <a:r>
              <a:rPr lang="en-US">
                <a:latin typeface="Helvetica" charset="0"/>
                <a:ea typeface="Courier" charset="0"/>
                <a:cs typeface="Courier" charset="0"/>
              </a:rPr>
              <a:t>Locally refine patches where needed to improve the solution.</a:t>
            </a:r>
          </a:p>
          <a:p>
            <a:pPr marL="342900" indent="-342900">
              <a:buFont typeface="Arial" charset="0"/>
              <a:buChar char="•"/>
            </a:pPr>
            <a:r>
              <a:rPr lang="en-US">
                <a:latin typeface="Helvetica" charset="0"/>
                <a:ea typeface="Courier" charset="0"/>
                <a:cs typeface="Courier" charset="0"/>
              </a:rPr>
              <a:t>Each patch is a logically rectangular structured grid.</a:t>
            </a:r>
          </a:p>
          <a:p>
            <a:pPr marL="800100" lvl="1" indent="-342900">
              <a:buFont typeface="Courier New" charset="0"/>
              <a:buChar char="o"/>
            </a:pPr>
            <a:r>
              <a:rPr lang="en-US">
                <a:latin typeface="Helvetica" charset="0"/>
                <a:ea typeface="Courier" charset="0"/>
                <a:cs typeface="Courier" charset="0"/>
              </a:rPr>
              <a:t>Better efficiency of data access.</a:t>
            </a:r>
          </a:p>
          <a:p>
            <a:pPr marL="800100" lvl="1" indent="-342900">
              <a:buFont typeface="Courier New" charset="0"/>
              <a:buChar char="o"/>
            </a:pPr>
            <a:r>
              <a:rPr lang="en-US">
                <a:latin typeface="Helvetica" charset="0"/>
                <a:ea typeface="Courier" charset="0"/>
                <a:cs typeface="Courier" charset="0"/>
              </a:rPr>
              <a:t>Can amortize overhead of irregular operations over large number of regular operations.</a:t>
            </a:r>
          </a:p>
          <a:p>
            <a:pPr marL="342900" indent="-342900">
              <a:buFont typeface="Arial" charset="0"/>
              <a:buChar char="•"/>
            </a:pPr>
            <a:r>
              <a:rPr lang="en-US">
                <a:latin typeface="Helvetica" charset="0"/>
                <a:ea typeface="Courier" charset="0"/>
                <a:cs typeface="Courier" charset="0"/>
              </a:rPr>
              <a:t>Refined grids are dynamically created and destroyed.</a:t>
            </a:r>
          </a:p>
        </p:txBody>
      </p:sp>
      <p:sp>
        <p:nvSpPr>
          <p:cNvPr id="19459" name="TextBox 2"/>
          <p:cNvSpPr txBox="1">
            <a:spLocks noChangeArrowheads="1"/>
          </p:cNvSpPr>
          <p:nvPr/>
        </p:nvSpPr>
        <p:spPr bwMode="auto">
          <a:xfrm>
            <a:off x="2630488" y="312738"/>
            <a:ext cx="1722437"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rPr>
              <a:t>Approach</a:t>
            </a:r>
          </a:p>
        </p:txBody>
      </p:sp>
      <p:pic>
        <p:nvPicPr>
          <p:cNvPr id="19460" name="Picture 3" descr="adaptive.pdf"/>
          <p:cNvPicPr>
            <a:picLocks noChangeAspect="1"/>
          </p:cNvPicPr>
          <p:nvPr/>
        </p:nvPicPr>
        <p:blipFill>
          <a:blip r:embed="rId3"/>
          <a:srcRect/>
          <a:stretch>
            <a:fillRect/>
          </a:stretch>
        </p:blipFill>
        <p:spPr bwMode="auto">
          <a:xfrm>
            <a:off x="2332038" y="344488"/>
            <a:ext cx="4260850" cy="551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extBox 2"/>
          <p:cNvSpPr txBox="1">
            <a:spLocks noChangeArrowheads="1"/>
          </p:cNvSpPr>
          <p:nvPr/>
        </p:nvSpPr>
        <p:spPr bwMode="auto">
          <a:xfrm>
            <a:off x="328613" y="279400"/>
            <a:ext cx="1382712"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Courier" charset="0"/>
                <a:cs typeface="Helvetica" charset="0"/>
              </a:rPr>
              <a:t>Example</a:t>
            </a:r>
            <a:endParaRPr lang="en-US" sz="2400">
              <a:solidFill>
                <a:schemeClr val="tx2"/>
              </a:solidFill>
            </a:endParaRPr>
          </a:p>
        </p:txBody>
      </p:sp>
      <p:sp>
        <p:nvSpPr>
          <p:cNvPr id="72707" name="TextBox 5"/>
          <p:cNvSpPr txBox="1">
            <a:spLocks noChangeArrowheads="1"/>
          </p:cNvSpPr>
          <p:nvPr/>
        </p:nvSpPr>
        <p:spPr bwMode="auto">
          <a:xfrm>
            <a:off x="0" y="911225"/>
            <a:ext cx="9271000" cy="5246688"/>
          </a:xfrm>
          <a:prstGeom prst="rect">
            <a:avLst/>
          </a:prstGeom>
          <a:noFill/>
          <a:ln w="9525">
            <a:noFill/>
            <a:miter lim="800000"/>
            <a:headEnd/>
            <a:tailEnd/>
          </a:ln>
        </p:spPr>
        <p:txBody>
          <a:bodyPr>
            <a:prstTxWarp prst="textNoShape">
              <a:avLst/>
            </a:prstTxWarp>
            <a:spAutoFit/>
          </a:bodyPr>
          <a:lstStyle/>
          <a:p>
            <a:pPr>
              <a:lnSpc>
                <a:spcPct val="93000"/>
              </a:lnSpc>
              <a:buClr>
                <a:srgbClr val="000000"/>
              </a:buClr>
            </a:pPr>
            <a:r>
              <a:rPr lang="en-US">
                <a:solidFill>
                  <a:srgbClr val="000000"/>
                </a:solidFill>
                <a:latin typeface="Courier" charset="0"/>
                <a:ea typeface="Helvetica" charset="0"/>
                <a:cs typeface="Courier" charset="0"/>
              </a:rPr>
              <a:t>DisjointBoxLayout grids;</a:t>
            </a:r>
          </a:p>
          <a:p>
            <a:pPr>
              <a:lnSpc>
                <a:spcPct val="93000"/>
              </a:lnSpc>
              <a:buClr>
                <a:srgbClr val="000000"/>
              </a:buClr>
            </a:pPr>
            <a:r>
              <a:rPr lang="en-US">
                <a:solidFill>
                  <a:srgbClr val="000000"/>
                </a:solidFill>
                <a:latin typeface="Courier" charset="0"/>
                <a:ea typeface="Helvetica" charset="0"/>
                <a:cs typeface="Courier" charset="0"/>
              </a:rPr>
              <a:t>int nComp = 2; 							// two data components</a:t>
            </a:r>
          </a:p>
          <a:p>
            <a:pPr>
              <a:lnSpc>
                <a:spcPct val="93000"/>
              </a:lnSpc>
              <a:buClr>
                <a:srgbClr val="000000"/>
              </a:buClr>
            </a:pPr>
            <a:r>
              <a:rPr lang="en-US">
                <a:solidFill>
                  <a:srgbClr val="000000"/>
                </a:solidFill>
                <a:latin typeface="Courier" charset="0"/>
                <a:ea typeface="Helvetica" charset="0"/>
                <a:cs typeface="Courier" charset="0"/>
              </a:rPr>
              <a:t>IntVect ghostVect(IntVect::Unit)     // one layer of ghost cells</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LevelData&lt;FArrayBox&gt; ldf(grids, nComp, ghostVect); </a:t>
            </a:r>
          </a:p>
          <a:p>
            <a:pPr>
              <a:lnSpc>
                <a:spcPct val="93000"/>
              </a:lnSpc>
              <a:buClr>
                <a:srgbClr val="000000"/>
              </a:buClr>
            </a:pPr>
            <a:r>
              <a:rPr lang="en-US">
                <a:solidFill>
                  <a:srgbClr val="000000"/>
                </a:solidFill>
                <a:latin typeface="Courier" charset="0"/>
                <a:ea typeface="Helvetica" charset="0"/>
                <a:cs typeface="Courier" charset="0"/>
              </a:rPr>
              <a:t>											 // Real distributed data.</a:t>
            </a:r>
          </a:p>
          <a:p>
            <a:pPr>
              <a:lnSpc>
                <a:spcPct val="93000"/>
              </a:lnSpc>
              <a:buClr>
                <a:srgbClr val="000000"/>
              </a:buClr>
            </a:pPr>
            <a:r>
              <a:rPr lang="en-US">
                <a:solidFill>
                  <a:srgbClr val="000000"/>
                </a:solidFill>
                <a:latin typeface="Courier" charset="0"/>
                <a:ea typeface="Helvetica" charset="0"/>
                <a:cs typeface="Courier" charset="0"/>
              </a:rPr>
              <a:t>LevelData&lt;FArrayBox&gt; ldf2(grids, nComp, ghostVect);</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DataIterator dit = grids.dataIterator(); // iterate local data</a:t>
            </a:r>
          </a:p>
          <a:p>
            <a:pPr>
              <a:lnSpc>
                <a:spcPct val="93000"/>
              </a:lnSpc>
              <a:buClr>
                <a:srgbClr val="000000"/>
              </a:buClr>
            </a:pPr>
            <a:r>
              <a:rPr lang="en-US">
                <a:solidFill>
                  <a:srgbClr val="000000"/>
                </a:solidFill>
                <a:latin typeface="Courier" charset="0"/>
                <a:ea typeface="Helvetica" charset="0"/>
                <a:cs typeface="Courier" charset="0"/>
              </a:rPr>
              <a:t>for (dit.begin(); dit.ok(); ++dit)</a:t>
            </a:r>
          </a:p>
          <a:p>
            <a:pPr>
              <a:lnSpc>
                <a:spcPct val="93000"/>
              </a:lnSpc>
              <a:buClr>
                <a:srgbClr val="000000"/>
              </a:buClr>
            </a:pPr>
            <a:r>
              <a:rPr lang="en-US">
                <a:solidFill>
                  <a:srgbClr val="000000"/>
                </a:solidFill>
                <a:latin typeface="Courier" charset="0"/>
                <a:ea typeface="Helvetica" charset="0"/>
                <a:cs typeface="Courier" charset="0"/>
              </a:rPr>
              <a:t>{</a:t>
            </a:r>
          </a:p>
          <a:p>
            <a:pPr>
              <a:lnSpc>
                <a:spcPct val="93000"/>
              </a:lnSpc>
              <a:buClr>
                <a:srgbClr val="000000"/>
              </a:buClr>
            </a:pPr>
            <a:r>
              <a:rPr lang="en-US">
                <a:solidFill>
                  <a:srgbClr val="000000"/>
                </a:solidFill>
                <a:latin typeface="Courier" charset="0"/>
                <a:ea typeface="Helvetica" charset="0"/>
                <a:cs typeface="Courier" charset="0"/>
              </a:rPr>
              <a:t>  FArrayBox&amp; thisFAB = ldf[dit];</a:t>
            </a:r>
          </a:p>
          <a:p>
            <a:pPr>
              <a:lnSpc>
                <a:spcPct val="93000"/>
              </a:lnSpc>
              <a:buClr>
                <a:srgbClr val="000000"/>
              </a:buClr>
            </a:pPr>
            <a:r>
              <a:rPr lang="en-US">
                <a:solidFill>
                  <a:srgbClr val="000000"/>
                </a:solidFill>
                <a:latin typeface="Courier" charset="0"/>
                <a:ea typeface="Helvetica" charset="0"/>
                <a:cs typeface="Courier" charset="0"/>
              </a:rPr>
              <a:t>  thisFAB.setVal(procID());</a:t>
            </a:r>
          </a:p>
          <a:p>
            <a:pPr>
              <a:lnSpc>
                <a:spcPct val="93000"/>
              </a:lnSpc>
              <a:buClr>
                <a:srgbClr val="000000"/>
              </a:buClr>
            </a:pPr>
            <a:r>
              <a:rPr lang="en-US">
                <a:solidFill>
                  <a:srgbClr val="000000"/>
                </a:solidFill>
                <a:latin typeface="Courier" charset="0"/>
                <a:ea typeface="Helvetica" charset="0"/>
                <a:cs typeface="Courier" charset="0"/>
              </a:rPr>
              <a:t>}</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fill ghost cells with "valid" data from neighboring grids</a:t>
            </a:r>
          </a:p>
          <a:p>
            <a:pPr>
              <a:lnSpc>
                <a:spcPct val="93000"/>
              </a:lnSpc>
              <a:buClr>
                <a:srgbClr val="000000"/>
              </a:buClr>
            </a:pPr>
            <a:r>
              <a:rPr lang="en-US">
                <a:solidFill>
                  <a:srgbClr val="000000"/>
                </a:solidFill>
                <a:latin typeface="Courier" charset="0"/>
                <a:ea typeface="Helvetica" charset="0"/>
                <a:cs typeface="Courier" charset="0"/>
              </a:rPr>
              <a:t>ldf.exchange();</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ldf.copyTo(ldf2); \\ copy from ldf-&gt;ldf2</a:t>
            </a:r>
          </a:p>
          <a:p>
            <a:pPr>
              <a:lnSpc>
                <a:spcPct val="93000"/>
              </a:lnSpc>
              <a:spcAft>
                <a:spcPts val="1200"/>
              </a:spcAft>
              <a:buClr>
                <a:srgbClr val="000000"/>
              </a:buClr>
            </a:pPr>
            <a:endParaRPr lang="en-US">
              <a:solidFill>
                <a:srgbClr val="000000"/>
              </a:solidFill>
              <a:latin typeface="Helvetica" charset="0"/>
              <a:ea typeface="Helvetica" charset="0"/>
              <a:cs typeface="Courier"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extBox 2"/>
          <p:cNvSpPr txBox="1">
            <a:spLocks noChangeArrowheads="1"/>
          </p:cNvSpPr>
          <p:nvPr/>
        </p:nvSpPr>
        <p:spPr bwMode="auto">
          <a:xfrm>
            <a:off x="328613" y="279400"/>
            <a:ext cx="7421562"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Courier" charset="0"/>
                <a:cs typeface="Helvetica" charset="0"/>
              </a:rPr>
              <a:t>Example Explicit Heat Equation Solver, Parallel Case</a:t>
            </a:r>
            <a:endParaRPr lang="en-US" sz="2400">
              <a:solidFill>
                <a:schemeClr val="tx2"/>
              </a:solidFill>
            </a:endParaRPr>
          </a:p>
        </p:txBody>
      </p:sp>
      <p:sp>
        <p:nvSpPr>
          <p:cNvPr id="74755" name="TextBox 5"/>
          <p:cNvSpPr txBox="1">
            <a:spLocks noChangeArrowheads="1"/>
          </p:cNvSpPr>
          <p:nvPr/>
        </p:nvSpPr>
        <p:spPr bwMode="auto">
          <a:xfrm>
            <a:off x="0" y="911225"/>
            <a:ext cx="9271000" cy="868363"/>
          </a:xfrm>
          <a:prstGeom prst="rect">
            <a:avLst/>
          </a:prstGeom>
          <a:noFill/>
          <a:ln w="9525">
            <a:noFill/>
            <a:miter lim="800000"/>
            <a:headEnd/>
            <a:tailEnd/>
          </a:ln>
        </p:spPr>
        <p:txBody>
          <a:bodyPr>
            <a:prstTxWarp prst="textNoShape">
              <a:avLst/>
            </a:prstTxWarp>
            <a:spAutoFit/>
          </a:bodyPr>
          <a:lstStyle/>
          <a:p>
            <a:pPr>
              <a:lnSpc>
                <a:spcPct val="93000"/>
              </a:lnSpc>
              <a:buClr>
                <a:srgbClr val="000000"/>
              </a:buClr>
            </a:pPr>
            <a:r>
              <a:rPr lang="en-US">
                <a:solidFill>
                  <a:srgbClr val="000000"/>
                </a:solidFill>
                <a:latin typeface="Helvetica" charset="0"/>
                <a:ea typeface="Helvetica" charset="0"/>
                <a:cs typeface="Helvetica" charset="0"/>
              </a:rPr>
              <a:t>Want to apply the same algorithm as before, except that the data for the domain is decomposed into pieces and distributed to processors.</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pic>
        <p:nvPicPr>
          <p:cNvPr id="74756" name="Picture 3" descr="domainDecomp.pdf"/>
          <p:cNvPicPr>
            <a:picLocks noChangeAspect="1"/>
          </p:cNvPicPr>
          <p:nvPr/>
        </p:nvPicPr>
        <p:blipFill>
          <a:blip r:embed="rId3"/>
          <a:srcRect/>
          <a:stretch>
            <a:fillRect/>
          </a:stretch>
        </p:blipFill>
        <p:spPr bwMode="auto">
          <a:xfrm>
            <a:off x="2570163" y="-1235075"/>
            <a:ext cx="5299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extBox 2"/>
          <p:cNvSpPr txBox="1">
            <a:spLocks noChangeArrowheads="1"/>
          </p:cNvSpPr>
          <p:nvPr/>
        </p:nvSpPr>
        <p:spPr bwMode="auto">
          <a:xfrm>
            <a:off x="328613" y="279400"/>
            <a:ext cx="7421562"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Courier" charset="0"/>
                <a:cs typeface="Helvetica" charset="0"/>
              </a:rPr>
              <a:t>Example Explicit Heat Equation Solver, Parallel Case</a:t>
            </a:r>
            <a:endParaRPr lang="en-US" sz="2400">
              <a:solidFill>
                <a:schemeClr val="tx2"/>
              </a:solidFill>
            </a:endParaRPr>
          </a:p>
        </p:txBody>
      </p:sp>
      <p:sp>
        <p:nvSpPr>
          <p:cNvPr id="76803" name="TextBox 5"/>
          <p:cNvSpPr txBox="1">
            <a:spLocks noChangeArrowheads="1"/>
          </p:cNvSpPr>
          <p:nvPr/>
        </p:nvSpPr>
        <p:spPr bwMode="auto">
          <a:xfrm>
            <a:off x="0" y="911225"/>
            <a:ext cx="9271000" cy="3787775"/>
          </a:xfrm>
          <a:prstGeom prst="rect">
            <a:avLst/>
          </a:prstGeom>
          <a:noFill/>
          <a:ln w="9525">
            <a:noFill/>
            <a:miter lim="800000"/>
            <a:headEnd/>
            <a:tailEnd/>
          </a:ln>
        </p:spPr>
        <p:txBody>
          <a:bodyPr>
            <a:prstTxWarp prst="textNoShape">
              <a:avLst/>
            </a:prstTxWarp>
            <a:spAutoFit/>
          </a:bodyPr>
          <a:lstStyle/>
          <a:p>
            <a:pPr>
              <a:lnSpc>
                <a:spcPct val="93000"/>
              </a:lnSpc>
              <a:buClr>
                <a:srgbClr val="000000"/>
              </a:buClr>
            </a:pPr>
            <a:r>
              <a:rPr lang="en-US">
                <a:solidFill>
                  <a:srgbClr val="000000"/>
                </a:solidFill>
                <a:latin typeface="Courier" charset="0"/>
                <a:ea typeface="Helvetica" charset="0"/>
                <a:cs typeface="Courier" charset="0"/>
              </a:rPr>
              <a:t>// </a:t>
            </a:r>
            <a:r>
              <a:rPr lang="en-US" sz="1600">
                <a:solidFill>
                  <a:srgbClr val="000000"/>
                </a:solidFill>
                <a:latin typeface="Courier" charset="0"/>
                <a:ea typeface="Helvetica" charset="0"/>
                <a:cs typeface="Courier" charset="0"/>
              </a:rPr>
              <a:t>C++ code:</a:t>
            </a:r>
          </a:p>
          <a:p>
            <a:pPr>
              <a:lnSpc>
                <a:spcPct val="93000"/>
              </a:lnSpc>
              <a:buClr>
                <a:srgbClr val="000000"/>
              </a:buClr>
            </a:pPr>
            <a:r>
              <a:rPr lang="en-US" sz="1600">
                <a:solidFill>
                  <a:srgbClr val="000000"/>
                </a:solidFill>
                <a:latin typeface="Courier" charset="0"/>
                <a:ea typeface="Helvetica" charset="0"/>
                <a:cs typeface="Courier" charset="0"/>
              </a:rPr>
              <a:t>  Box domain(IntVect:Zero,(nx-1)*IntVect:Unit);</a:t>
            </a:r>
          </a:p>
          <a:p>
            <a:pPr>
              <a:lnSpc>
                <a:spcPct val="93000"/>
              </a:lnSpc>
              <a:buClr>
                <a:srgbClr val="000000"/>
              </a:buClr>
            </a:pPr>
            <a:r>
              <a:rPr lang="en-US" sz="1600">
                <a:solidFill>
                  <a:srgbClr val="000000"/>
                </a:solidFill>
                <a:latin typeface="Courier" charset="0"/>
                <a:ea typeface="Helvetica" charset="0"/>
                <a:cs typeface="Courier" charset="0"/>
              </a:rPr>
              <a:t>  DisjointBoxLayout dbl;</a:t>
            </a:r>
          </a:p>
          <a:p>
            <a:pPr>
              <a:lnSpc>
                <a:spcPct val="93000"/>
              </a:lnSpc>
              <a:buClr>
                <a:srgbClr val="000000"/>
              </a:buClr>
            </a:pPr>
            <a:r>
              <a:rPr lang="en-US" sz="1600">
                <a:solidFill>
                  <a:srgbClr val="000000"/>
                </a:solidFill>
                <a:latin typeface="Courier" charset="0"/>
                <a:ea typeface="Helvetica" charset="0"/>
                <a:cs typeface="Courier" charset="0"/>
              </a:rPr>
              <a:t>// Break domain into blocks, and construct the DisjointBoxLayout.</a:t>
            </a:r>
          </a:p>
          <a:p>
            <a:pPr>
              <a:lnSpc>
                <a:spcPct val="93000"/>
              </a:lnSpc>
              <a:buClr>
                <a:srgbClr val="000000"/>
              </a:buClr>
            </a:pPr>
            <a:r>
              <a:rPr lang="en-US" sz="1600">
                <a:solidFill>
                  <a:srgbClr val="000000"/>
                </a:solidFill>
                <a:latin typeface="Courier" charset="0"/>
                <a:ea typeface="Helvetica" charset="0"/>
                <a:cs typeface="Courier" charset="0"/>
              </a:rPr>
              <a:t>  makeGrids(domain,dbl,nx);</a:t>
            </a:r>
          </a:p>
          <a:p>
            <a:pPr>
              <a:lnSpc>
                <a:spcPct val="93000"/>
              </a:lnSpc>
              <a:buClr>
                <a:srgbClr val="000000"/>
              </a:buClr>
            </a:pPr>
            <a:endParaRPr lang="en-US" sz="1600">
              <a:solidFill>
                <a:srgbClr val="000000"/>
              </a:solidFill>
              <a:latin typeface="Courier" charset="0"/>
              <a:ea typeface="Helvetica" charset="0"/>
              <a:cs typeface="Courier" charset="0"/>
            </a:endParaRPr>
          </a:p>
          <a:p>
            <a:pPr>
              <a:lnSpc>
                <a:spcPct val="93000"/>
              </a:lnSpc>
              <a:buClr>
                <a:srgbClr val="000000"/>
              </a:buClr>
            </a:pPr>
            <a:r>
              <a:rPr lang="en-US" sz="1600">
                <a:solidFill>
                  <a:srgbClr val="000000"/>
                </a:solidFill>
                <a:latin typeface="Courier" charset="0"/>
                <a:ea typeface="Helvetica" charset="0"/>
                <a:cs typeface="Courier" charset="0"/>
              </a:rPr>
              <a:t>  LevelData&lt;FArrayBox&gt; phi(dbl, 1, IntVect::TheUnitVector());</a:t>
            </a:r>
          </a:p>
          <a:p>
            <a:pPr>
              <a:lnSpc>
                <a:spcPct val="93000"/>
              </a:lnSpc>
              <a:buClr>
                <a:srgbClr val="000000"/>
              </a:buClr>
            </a:pPr>
            <a:endParaRPr lang="en-US" sz="1600">
              <a:solidFill>
                <a:srgbClr val="000000"/>
              </a:solidFill>
              <a:latin typeface="Courier" charset="0"/>
              <a:ea typeface="Helvetica" charset="0"/>
              <a:cs typeface="Courier" charset="0"/>
            </a:endParaRPr>
          </a:p>
          <a:p>
            <a:pPr>
              <a:lnSpc>
                <a:spcPct val="93000"/>
              </a:lnSpc>
              <a:buClr>
                <a:srgbClr val="000000"/>
              </a:buClr>
            </a:pPr>
            <a:r>
              <a:rPr lang="en-US" sz="1600">
                <a:solidFill>
                  <a:srgbClr val="000000"/>
                </a:solidFill>
                <a:latin typeface="Courier" charset="0"/>
                <a:ea typeface="Helvetica" charset="0"/>
                <a:cs typeface="Courier" charset="0"/>
              </a:rPr>
              <a:t>  for (int nstep = 0;nstep &lt; 100;nstep++)</a:t>
            </a:r>
          </a:p>
          <a:p>
            <a:pPr>
              <a:lnSpc>
                <a:spcPct val="93000"/>
              </a:lnSpc>
              <a:buClr>
                <a:srgbClr val="000000"/>
              </a:buClr>
            </a:pPr>
            <a:r>
              <a:rPr lang="en-US" sz="1600">
                <a:solidFill>
                  <a:srgbClr val="000000"/>
                </a:solidFill>
                <a:latin typeface="Courier" charset="0"/>
                <a:ea typeface="Helvetica" charset="0"/>
                <a:cs typeface="Courier" charset="0"/>
              </a:rPr>
              <a:t>  {</a:t>
            </a:r>
          </a:p>
          <a:p>
            <a:pPr>
              <a:lnSpc>
                <a:spcPct val="93000"/>
              </a:lnSpc>
              <a:buClr>
                <a:srgbClr val="000000"/>
              </a:buClr>
            </a:pPr>
            <a:r>
              <a:rPr lang="en-US" sz="1600">
                <a:solidFill>
                  <a:srgbClr val="000000"/>
                </a:solidFill>
                <a:latin typeface="Courier" charset="0"/>
                <a:ea typeface="Helvetica" charset="0"/>
                <a:cs typeface="Courier" charset="0"/>
              </a:rPr>
              <a:t>…</a:t>
            </a:r>
          </a:p>
          <a:p>
            <a:pPr>
              <a:lnSpc>
                <a:spcPct val="93000"/>
              </a:lnSpc>
              <a:buClr>
                <a:srgbClr val="000000"/>
              </a:buClr>
            </a:pPr>
            <a:r>
              <a:rPr lang="en-US" sz="1600">
                <a:solidFill>
                  <a:srgbClr val="000000"/>
                </a:solidFill>
                <a:latin typeface="Courier" charset="0"/>
                <a:ea typeface="Helvetica" charset="0"/>
                <a:cs typeface="Courier" charset="0"/>
              </a:rPr>
              <a:t>// Apply one time step of explicit heat solver: fill ghost cell values,</a:t>
            </a:r>
          </a:p>
          <a:p>
            <a:pPr>
              <a:lnSpc>
                <a:spcPct val="93000"/>
              </a:lnSpc>
              <a:buClr>
                <a:srgbClr val="000000"/>
              </a:buClr>
            </a:pPr>
            <a:r>
              <a:rPr lang="en-US" sz="1600">
                <a:solidFill>
                  <a:srgbClr val="000000"/>
                </a:solidFill>
                <a:latin typeface="Courier" charset="0"/>
                <a:ea typeface="Helvetica" charset="0"/>
                <a:cs typeface="Courier" charset="0"/>
              </a:rPr>
              <a:t>// and apply the operator to data on each of the Boxes owned by this</a:t>
            </a:r>
          </a:p>
          <a:p>
            <a:pPr>
              <a:lnSpc>
                <a:spcPct val="93000"/>
              </a:lnSpc>
              <a:buClr>
                <a:srgbClr val="000000"/>
              </a:buClr>
            </a:pPr>
            <a:r>
              <a:rPr lang="en-US" sz="1600">
                <a:solidFill>
                  <a:srgbClr val="000000"/>
                </a:solidFill>
                <a:latin typeface="Courier" charset="0"/>
                <a:ea typeface="Helvetica" charset="0"/>
                <a:cs typeface="Courier" charset="0"/>
              </a:rPr>
              <a:t>// processor.</a:t>
            </a:r>
          </a:p>
          <a:p>
            <a:pPr>
              <a:lnSpc>
                <a:spcPct val="93000"/>
              </a:lnSpc>
              <a:buClr>
                <a:srgbClr val="000000"/>
              </a:buClr>
            </a:pPr>
            <a:endParaRPr lang="en-US" sz="1600">
              <a:solidFill>
                <a:srgbClr val="000000"/>
              </a:solidFill>
              <a:latin typeface="Courier" charset="0"/>
              <a:ea typeface="Helvetica" charset="0"/>
              <a:cs typeface="Courier" charset="0"/>
            </a:endParaRPr>
          </a:p>
          <a:p>
            <a:pPr>
              <a:lnSpc>
                <a:spcPct val="93000"/>
              </a:lnSpc>
              <a:buClr>
                <a:srgbClr val="000000"/>
              </a:buClr>
            </a:pPr>
            <a:r>
              <a:rPr lang="en-US" sz="1600">
                <a:solidFill>
                  <a:srgbClr val="000000"/>
                </a:solidFill>
                <a:latin typeface="Courier" charset="0"/>
                <a:ea typeface="Helvetica" charset="0"/>
                <a:cs typeface="Courier" charset="0"/>
              </a:rPr>
              <a:t>   phi.exchange();</a:t>
            </a:r>
            <a:endParaRPr lang="en-US" sz="1600">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extBox 2"/>
          <p:cNvSpPr txBox="1">
            <a:spLocks noChangeArrowheads="1"/>
          </p:cNvSpPr>
          <p:nvPr/>
        </p:nvSpPr>
        <p:spPr bwMode="auto">
          <a:xfrm>
            <a:off x="328613" y="279400"/>
            <a:ext cx="7421562"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latin typeface="Helvetica" charset="0"/>
                <a:ea typeface="Courier" charset="0"/>
                <a:cs typeface="Helvetica" charset="0"/>
              </a:rPr>
              <a:t>Example Explicit Heat Equation Solver, Parallel Case</a:t>
            </a:r>
            <a:endParaRPr lang="en-US" sz="2400">
              <a:solidFill>
                <a:schemeClr val="tx2"/>
              </a:solidFill>
            </a:endParaRPr>
          </a:p>
        </p:txBody>
      </p:sp>
      <p:sp>
        <p:nvSpPr>
          <p:cNvPr id="78851" name="TextBox 5"/>
          <p:cNvSpPr txBox="1">
            <a:spLocks noChangeArrowheads="1"/>
          </p:cNvSpPr>
          <p:nvPr/>
        </p:nvSpPr>
        <p:spPr bwMode="auto">
          <a:xfrm>
            <a:off x="0" y="911225"/>
            <a:ext cx="9271000" cy="3186113"/>
          </a:xfrm>
          <a:prstGeom prst="rect">
            <a:avLst/>
          </a:prstGeom>
          <a:noFill/>
          <a:ln w="9525">
            <a:noFill/>
            <a:miter lim="800000"/>
            <a:headEnd/>
            <a:tailEnd/>
          </a:ln>
        </p:spPr>
        <p:txBody>
          <a:bodyPr>
            <a:prstTxWarp prst="textNoShape">
              <a:avLst/>
            </a:prstTxWarp>
            <a:spAutoFit/>
          </a:bodyPr>
          <a:lstStyle/>
          <a:p>
            <a:pPr>
              <a:lnSpc>
                <a:spcPct val="93000"/>
              </a:lnSpc>
              <a:buClr>
                <a:srgbClr val="000000"/>
              </a:buClr>
            </a:pPr>
            <a:r>
              <a:rPr lang="en-US">
                <a:solidFill>
                  <a:srgbClr val="000000"/>
                </a:solidFill>
                <a:latin typeface="Courier" charset="0"/>
                <a:ea typeface="Helvetica" charset="0"/>
                <a:cs typeface="Courier" charset="0"/>
              </a:rPr>
              <a:t>DataIterator dit = dbl.dataIterator();</a:t>
            </a:r>
          </a:p>
          <a:p>
            <a:pPr>
              <a:lnSpc>
                <a:spcPct val="93000"/>
              </a:lnSpc>
              <a:buClr>
                <a:srgbClr val="000000"/>
              </a:buClr>
            </a:pPr>
            <a:r>
              <a:rPr lang="en-US">
                <a:solidFill>
                  <a:srgbClr val="000000"/>
                </a:solidFill>
                <a:latin typeface="Courier" charset="0"/>
                <a:ea typeface="Helvetica" charset="0"/>
                <a:cs typeface="Courier" charset="0"/>
              </a:rPr>
              <a:t>   for (dit.reset();dit.ok();++dit)</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FArrayBox&amp; soln = phi[dit()];</a:t>
            </a:r>
          </a:p>
          <a:p>
            <a:pPr>
              <a:lnSpc>
                <a:spcPct val="93000"/>
              </a:lnSpc>
              <a:buClr>
                <a:srgbClr val="000000"/>
              </a:buClr>
            </a:pPr>
            <a:r>
              <a:rPr lang="en-US">
                <a:solidFill>
                  <a:srgbClr val="000000"/>
                </a:solidFill>
                <a:latin typeface="Courier" charset="0"/>
                <a:ea typeface="Helvetica" charset="0"/>
                <a:cs typeface="Courier" charset="0"/>
              </a:rPr>
              <a:t>     Box&amp; region = dbl[dit()];</a:t>
            </a:r>
          </a:p>
          <a:p>
            <a:pPr>
              <a:lnSpc>
                <a:spcPct val="93000"/>
              </a:lnSpc>
              <a:buClr>
                <a:srgbClr val="000000"/>
              </a:buClr>
            </a:pPr>
            <a:r>
              <a:rPr lang="en-US">
                <a:solidFill>
                  <a:srgbClr val="000000"/>
                </a:solidFill>
                <a:latin typeface="Courier" charset="0"/>
                <a:ea typeface="Helvetica" charset="0"/>
                <a:cs typeface="Courier" charset="0"/>
              </a:rPr>
              <a:t>     FORT_HEATSUB(CHF_FRA(soln),</a:t>
            </a:r>
          </a:p>
          <a:p>
            <a:pPr>
              <a:lnSpc>
                <a:spcPct val="93000"/>
              </a:lnSpc>
              <a:buClr>
                <a:srgbClr val="000000"/>
              </a:buClr>
            </a:pPr>
            <a:r>
              <a:rPr lang="en-US">
                <a:solidFill>
                  <a:srgbClr val="000000"/>
                </a:solidFill>
                <a:latin typeface="Courier" charset="0"/>
                <a:ea typeface="Helvetica" charset="0"/>
                <a:cs typeface="Courier" charset="0"/>
              </a:rPr>
              <a:t>                  CHF_BOX(region),</a:t>
            </a:r>
          </a:p>
          <a:p>
            <a:pPr>
              <a:lnSpc>
                <a:spcPct val="93000"/>
              </a:lnSpc>
              <a:buClr>
                <a:srgbClr val="000000"/>
              </a:buClr>
            </a:pPr>
            <a:r>
              <a:rPr lang="en-US">
                <a:solidFill>
                  <a:srgbClr val="000000"/>
                </a:solidFill>
                <a:latin typeface="Courier" charset="0"/>
                <a:ea typeface="Helvetica" charset="0"/>
                <a:cs typeface="Courier" charset="0"/>
              </a:rPr>
              <a:t>                  CHF_BOX(domain),</a:t>
            </a:r>
          </a:p>
          <a:p>
            <a:pPr>
              <a:lnSpc>
                <a:spcPct val="93000"/>
              </a:lnSpc>
              <a:buClr>
                <a:srgbClr val="000000"/>
              </a:buClr>
            </a:pPr>
            <a:r>
              <a:rPr lang="en-US">
                <a:solidFill>
                  <a:srgbClr val="000000"/>
                </a:solidFill>
                <a:latin typeface="Courier" charset="0"/>
                <a:ea typeface="Helvetica" charset="0"/>
                <a:cs typeface="Courier" charset="0"/>
              </a:rPr>
              <a:t>                  CHF_REAL(dt), CHF_REAL(dx), CHF_REAL(nu));</a:t>
            </a:r>
          </a:p>
          <a:p>
            <a:pPr>
              <a:lnSpc>
                <a:spcPct val="93000"/>
              </a:lnSpc>
              <a:buClr>
                <a:srgbClr val="000000"/>
              </a:buClr>
            </a:pPr>
            <a:r>
              <a:rPr lang="en-US">
                <a:solidFill>
                  <a:srgbClr val="000000"/>
                </a:solidFill>
                <a:latin typeface="Helvetica" charset="0"/>
                <a:ea typeface="Helvetica" charset="0"/>
                <a:cs typeface="Courier" charset="0"/>
              </a:rPr>
              <a:t>    }</a:t>
            </a:r>
          </a:p>
          <a:p>
            <a:pPr>
              <a:lnSpc>
                <a:spcPct val="93000"/>
              </a:lnSpc>
              <a:buClr>
                <a:srgbClr val="000000"/>
              </a:buClr>
            </a:pPr>
            <a:r>
              <a:rPr lang="en-US">
                <a:solidFill>
                  <a:srgbClr val="000000"/>
                </a:solidFill>
                <a:latin typeface="Helvetica" charset="0"/>
                <a:ea typeface="Helvetica" charset="0"/>
                <a:cs typeface="Courier" charset="0"/>
              </a:rPr>
              <a:t>  }</a:t>
            </a:r>
          </a:p>
          <a:p>
            <a:pPr>
              <a:lnSpc>
                <a:spcPct val="93000"/>
              </a:lnSpc>
              <a:buClr>
                <a:srgbClr val="000000"/>
              </a:buClr>
            </a:pPr>
            <a:endParaRPr lang="en-US">
              <a:solidFill>
                <a:srgbClr val="000000"/>
              </a:solidFill>
              <a:latin typeface="Helvetica" charset="0"/>
              <a:ea typeface="Helvetica" charset="0"/>
              <a:cs typeface="Courier"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extBox 2"/>
          <p:cNvSpPr txBox="1">
            <a:spLocks noChangeArrowheads="1"/>
          </p:cNvSpPr>
          <p:nvPr/>
        </p:nvSpPr>
        <p:spPr bwMode="auto">
          <a:xfrm>
            <a:off x="354013" y="287338"/>
            <a:ext cx="7864475"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rPr>
              <a:t>Layer 2 Classes: Coarse-Fine Interactions </a:t>
            </a:r>
            <a:r>
              <a:rPr lang="en-US" sz="2400">
                <a:solidFill>
                  <a:schemeClr val="tx2"/>
                </a:solidFill>
                <a:latin typeface="Courier" charset="0"/>
                <a:ea typeface="Courier" charset="0"/>
                <a:cs typeface="Courier" charset="0"/>
              </a:rPr>
              <a:t>(AMRTools)</a:t>
            </a:r>
            <a:r>
              <a:rPr lang="en-US" sz="2400">
                <a:solidFill>
                  <a:schemeClr val="tx2"/>
                </a:solidFill>
              </a:rPr>
              <a:t>  </a:t>
            </a:r>
          </a:p>
        </p:txBody>
      </p:sp>
      <p:sp>
        <p:nvSpPr>
          <p:cNvPr id="80899" name="TextBox 5"/>
          <p:cNvSpPr txBox="1">
            <a:spLocks noChangeArrowheads="1"/>
          </p:cNvSpPr>
          <p:nvPr/>
        </p:nvSpPr>
        <p:spPr bwMode="auto">
          <a:xfrm>
            <a:off x="419100" y="919163"/>
            <a:ext cx="5254625" cy="417512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The operations that couple different levels of refinement are among the most difficult to implement, as they typically involve a combination of interprocessor communication and irregular computation.</a:t>
            </a:r>
          </a:p>
          <a:p>
            <a:pPr>
              <a:lnSpc>
                <a:spcPct val="93000"/>
              </a:lnSpc>
              <a:spcAft>
                <a:spcPts val="1200"/>
              </a:spcAft>
              <a:buClr>
                <a:srgbClr val="000000"/>
              </a:buClr>
              <a:buFont typeface="Times" charset="0"/>
              <a:buChar char="•"/>
            </a:pPr>
            <a:r>
              <a:rPr lang="en-US">
                <a:solidFill>
                  <a:srgbClr val="000000"/>
                </a:solidFill>
                <a:latin typeface="Helvetica" charset="0"/>
                <a:ea typeface="Helvetica" charset="0"/>
                <a:cs typeface="Helvetica" charset="0"/>
              </a:rPr>
              <a:t> Interpolation between levels (</a:t>
            </a:r>
            <a:r>
              <a:rPr lang="en-US" sz="2000">
                <a:solidFill>
                  <a:srgbClr val="000000"/>
                </a:solidFill>
                <a:latin typeface="Courier" charset="0"/>
                <a:ea typeface="Helvetica" charset="0"/>
                <a:cs typeface="Courier" charset="0"/>
              </a:rPr>
              <a:t>FineInterp</a:t>
            </a:r>
            <a:r>
              <a:rPr lang="en-US">
                <a:solidFill>
                  <a:srgbClr val="000000"/>
                </a:solidFill>
                <a:latin typeface="Helvetica" charset="0"/>
                <a:ea typeface="Helvetica" charset="0"/>
                <a:cs typeface="Helvetica" charset="0"/>
              </a:rPr>
              <a:t>).</a:t>
            </a:r>
          </a:p>
          <a:p>
            <a:pPr>
              <a:lnSpc>
                <a:spcPct val="93000"/>
              </a:lnSpc>
              <a:spcAft>
                <a:spcPts val="1200"/>
              </a:spcAft>
              <a:buClr>
                <a:srgbClr val="000000"/>
              </a:buClr>
              <a:buFont typeface="Times" charset="0"/>
              <a:buChar char="•"/>
            </a:pPr>
            <a:r>
              <a:rPr lang="en-US">
                <a:solidFill>
                  <a:srgbClr val="000000"/>
                </a:solidFill>
                <a:latin typeface="Helvetica" charset="0"/>
                <a:ea typeface="Helvetica" charset="0"/>
                <a:cs typeface="Helvetica" charset="0"/>
              </a:rPr>
              <a:t>Averaging down to coarser grids (</a:t>
            </a:r>
            <a:r>
              <a:rPr lang="en-US" sz="2000">
                <a:solidFill>
                  <a:srgbClr val="000000"/>
                </a:solidFill>
                <a:latin typeface="Courier" charset="0"/>
                <a:ea typeface="Helvetica" charset="0"/>
                <a:cs typeface="Helvetica" charset="0"/>
              </a:rPr>
              <a:t>CoarseAverage</a:t>
            </a:r>
            <a:r>
              <a:rPr lang="en-US">
                <a:solidFill>
                  <a:srgbClr val="000000"/>
                </a:solidFill>
                <a:latin typeface="Helvetica" charset="0"/>
                <a:ea typeface="Helvetica" charset="0"/>
                <a:cs typeface="Helvetica" charset="0"/>
              </a:rPr>
              <a:t>).</a:t>
            </a:r>
          </a:p>
          <a:p>
            <a:pPr>
              <a:lnSpc>
                <a:spcPct val="93000"/>
              </a:lnSpc>
              <a:spcAft>
                <a:spcPts val="1200"/>
              </a:spcAft>
              <a:buClr>
                <a:srgbClr val="000000"/>
              </a:buClr>
              <a:buFont typeface="Times" charset="0"/>
              <a:buChar char="•"/>
            </a:pPr>
            <a:r>
              <a:rPr lang="en-US">
                <a:solidFill>
                  <a:srgbClr val="000000"/>
                </a:solidFill>
                <a:latin typeface="Helvetica" charset="0"/>
                <a:ea typeface="Helvetica" charset="0"/>
                <a:cs typeface="Helvetica" charset="0"/>
              </a:rPr>
              <a:t> Interpolation of boundary conditions (</a:t>
            </a:r>
            <a:r>
              <a:rPr lang="en-US" sz="2000">
                <a:solidFill>
                  <a:srgbClr val="000000"/>
                </a:solidFill>
                <a:latin typeface="Courier" charset="0"/>
                <a:ea typeface="Helvetica" charset="0"/>
                <a:cs typeface="Helvetica" charset="0"/>
              </a:rPr>
              <a:t>PiecewiseLinearFillpatch, QuadCFInterp</a:t>
            </a:r>
            <a:r>
              <a:rPr lang="en-US">
                <a:solidFill>
                  <a:srgbClr val="000000"/>
                </a:solidFill>
                <a:latin typeface="Helvetica" charset="0"/>
                <a:ea typeface="Helvetica" charset="0"/>
                <a:cs typeface="Helvetica" charset="0"/>
              </a:rPr>
              <a:t>, higher-order extensions).</a:t>
            </a:r>
          </a:p>
          <a:p>
            <a:pPr>
              <a:lnSpc>
                <a:spcPct val="93000"/>
              </a:lnSpc>
              <a:spcAft>
                <a:spcPts val="1200"/>
              </a:spcAft>
              <a:buClr>
                <a:srgbClr val="000000"/>
              </a:buClr>
              <a:buFont typeface="Times" charset="0"/>
              <a:buChar char="•"/>
            </a:pPr>
            <a:r>
              <a:rPr lang="en-US">
                <a:solidFill>
                  <a:srgbClr val="000000"/>
                </a:solidFill>
                <a:latin typeface="Helvetica" charset="0"/>
                <a:ea typeface="Helvetica" charset="0"/>
                <a:cs typeface="Helvetica" charset="0"/>
              </a:rPr>
              <a:t> Managing conservation at refinement boundaries (</a:t>
            </a:r>
            <a:r>
              <a:rPr lang="en-US" sz="2000">
                <a:solidFill>
                  <a:srgbClr val="000000"/>
                </a:solidFill>
                <a:latin typeface="Courier" charset="0"/>
                <a:ea typeface="Helvetica" charset="0"/>
                <a:cs typeface="Helvetica" charset="0"/>
              </a:rPr>
              <a:t>LevelFluxRegister</a:t>
            </a:r>
            <a:r>
              <a:rPr lang="en-US">
                <a:solidFill>
                  <a:srgbClr val="000000"/>
                </a:solidFill>
                <a:latin typeface="Helvetica" charset="0"/>
                <a:ea typeface="Helvetica" charset="0"/>
                <a:cs typeface="Helvetica" charset="0"/>
              </a:rPr>
              <a:t>).</a:t>
            </a:r>
          </a:p>
        </p:txBody>
      </p:sp>
      <p:pic>
        <p:nvPicPr>
          <p:cNvPr id="80900" name="Picture 4" descr="quadcfinterp.pdf"/>
          <p:cNvPicPr>
            <a:picLocks noChangeAspect="1"/>
          </p:cNvPicPr>
          <p:nvPr/>
        </p:nvPicPr>
        <p:blipFill>
          <a:blip r:embed="rId3"/>
          <a:srcRect/>
          <a:stretch>
            <a:fillRect/>
          </a:stretch>
        </p:blipFill>
        <p:spPr bwMode="auto">
          <a:xfrm>
            <a:off x="5953125" y="-525463"/>
            <a:ext cx="3814763" cy="4937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extBox 2"/>
          <p:cNvSpPr txBox="1">
            <a:spLocks noChangeArrowheads="1"/>
          </p:cNvSpPr>
          <p:nvPr/>
        </p:nvSpPr>
        <p:spPr bwMode="auto">
          <a:xfrm>
            <a:off x="328613" y="279400"/>
            <a:ext cx="3324225"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FineInterp </a:t>
            </a:r>
            <a:r>
              <a:rPr lang="en-US" sz="2400">
                <a:solidFill>
                  <a:schemeClr val="tx2"/>
                </a:solidFill>
                <a:latin typeface="Helvetica" charset="0"/>
                <a:ea typeface="Courier" charset="0"/>
                <a:cs typeface="Helvetica" charset="0"/>
              </a:rPr>
              <a:t>Class</a:t>
            </a:r>
            <a:endParaRPr lang="en-US" sz="2400">
              <a:solidFill>
                <a:schemeClr val="tx2"/>
              </a:solidFill>
            </a:endParaRPr>
          </a:p>
        </p:txBody>
      </p:sp>
      <p:sp>
        <p:nvSpPr>
          <p:cNvPr id="82947" name="TextBox 5"/>
          <p:cNvSpPr txBox="1">
            <a:spLocks noChangeArrowheads="1"/>
          </p:cNvSpPr>
          <p:nvPr/>
        </p:nvSpPr>
        <p:spPr bwMode="auto">
          <a:xfrm>
            <a:off x="419100" y="919163"/>
            <a:ext cx="3556000" cy="2360612"/>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Linearly interpolates data from coarse cells to the overlaying fine cells.</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Useful when initializing newly-refined regions after regridding.</a:t>
            </a:r>
          </a:p>
          <a:p>
            <a:pPr>
              <a:lnSpc>
                <a:spcPct val="93000"/>
              </a:lnSpc>
              <a:spcAft>
                <a:spcPts val="1200"/>
              </a:spcAft>
              <a:buClr>
                <a:srgbClr val="000000"/>
              </a:buClr>
            </a:pPr>
            <a:r>
              <a:rPr lang="en-US" b="1">
                <a:solidFill>
                  <a:srgbClr val="000000"/>
                </a:solidFill>
                <a:latin typeface="Helvetica" charset="0"/>
                <a:ea typeface="Helvetica" charset="0"/>
                <a:cs typeface="Helvetica" charset="0"/>
              </a:rPr>
              <a:t>Example:</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pic>
        <p:nvPicPr>
          <p:cNvPr id="82948" name="Picture 4" descr="fineInterp.pdf"/>
          <p:cNvPicPr>
            <a:picLocks noChangeAspect="1"/>
          </p:cNvPicPr>
          <p:nvPr/>
        </p:nvPicPr>
        <p:blipFill>
          <a:blip r:embed="rId3"/>
          <a:srcRect/>
          <a:stretch>
            <a:fillRect/>
          </a:stretch>
        </p:blipFill>
        <p:spPr bwMode="auto">
          <a:xfrm>
            <a:off x="4300538" y="511175"/>
            <a:ext cx="4152900" cy="2098675"/>
          </a:xfrm>
          <a:prstGeom prst="rect">
            <a:avLst/>
          </a:prstGeom>
          <a:noFill/>
          <a:ln w="9525">
            <a:noFill/>
            <a:miter lim="800000"/>
            <a:headEnd/>
            <a:tailEnd/>
          </a:ln>
        </p:spPr>
      </p:pic>
      <p:sp>
        <p:nvSpPr>
          <p:cNvPr id="82949" name="TextBox 5"/>
          <p:cNvSpPr txBox="1">
            <a:spLocks noChangeArrowheads="1"/>
          </p:cNvSpPr>
          <p:nvPr/>
        </p:nvSpPr>
        <p:spPr bwMode="auto">
          <a:xfrm>
            <a:off x="495300" y="2870200"/>
            <a:ext cx="8280400" cy="3108325"/>
          </a:xfrm>
          <a:prstGeom prst="rect">
            <a:avLst/>
          </a:prstGeom>
          <a:noFill/>
          <a:ln w="9525">
            <a:noFill/>
            <a:miter lim="800000"/>
            <a:headEnd/>
            <a:tailEnd/>
          </a:ln>
        </p:spPr>
        <p:txBody>
          <a:bodyPr>
            <a:prstTxWarp prst="textNoShape">
              <a:avLst/>
            </a:prstTxWarp>
          </a:bodyPr>
          <a:lstStyle/>
          <a:p>
            <a:r>
              <a:rPr lang="en-US">
                <a:latin typeface="Courier" charset="0"/>
                <a:ea typeface="Courier" charset="0"/>
                <a:cs typeface="Courier" charset="0"/>
              </a:rPr>
              <a:t>ProblemDomain fineDomain;</a:t>
            </a:r>
          </a:p>
          <a:p>
            <a:r>
              <a:rPr lang="en-US">
                <a:latin typeface="Courier" charset="0"/>
                <a:ea typeface="Courier" charset="0"/>
                <a:cs typeface="Courier" charset="0"/>
              </a:rPr>
              <a:t>DisjointBoxLayout coarseGrids, fineGrids;</a:t>
            </a:r>
          </a:p>
          <a:p>
            <a:r>
              <a:rPr lang="en-US">
                <a:latin typeface="Courier" charset="0"/>
                <a:ea typeface="Courier" charset="0"/>
                <a:cs typeface="Courier" charset="0"/>
              </a:rPr>
              <a:t>int refinementRatio, nComp;</a:t>
            </a:r>
          </a:p>
          <a:p>
            <a:r>
              <a:rPr lang="en-US">
                <a:latin typeface="Courier" charset="0"/>
                <a:ea typeface="Courier" charset="0"/>
                <a:cs typeface="Courier" charset="0"/>
              </a:rPr>
              <a:t>LevelData&lt;FArrayBox&gt; coarseData(coarseGrids, nComp);</a:t>
            </a:r>
          </a:p>
          <a:p>
            <a:r>
              <a:rPr lang="en-US">
                <a:latin typeface="Courier" charset="0"/>
                <a:ea typeface="Courier" charset="0"/>
                <a:cs typeface="Courier" charset="0"/>
              </a:rPr>
              <a:t>LevelData&lt;FArrayBox&gt; fineData(fineGrids, nComp);</a:t>
            </a:r>
          </a:p>
          <a:p>
            <a:endParaRPr lang="en-US">
              <a:latin typeface="Courier" charset="0"/>
              <a:ea typeface="Courier" charset="0"/>
              <a:cs typeface="Courier" charset="0"/>
            </a:endParaRPr>
          </a:p>
          <a:p>
            <a:r>
              <a:rPr lang="en-US">
                <a:latin typeface="Courier" charset="0"/>
                <a:ea typeface="Courier" charset="0"/>
                <a:cs typeface="Courier" charset="0"/>
              </a:rPr>
              <a:t>FineInterp interpolator(fineGrids, nComp, refinementRatio,</a:t>
            </a:r>
          </a:p>
          <a:p>
            <a:r>
              <a:rPr lang="en-US">
                <a:latin typeface="Courier" charset="0"/>
                <a:ea typeface="Courier" charset="0"/>
                <a:cs typeface="Courier" charset="0"/>
              </a:rPr>
              <a:t>                        fineDomain);</a:t>
            </a:r>
          </a:p>
          <a:p>
            <a:endParaRPr lang="en-US">
              <a:latin typeface="Courier" charset="0"/>
              <a:ea typeface="Courier" charset="0"/>
              <a:cs typeface="Courier" charset="0"/>
            </a:endParaRPr>
          </a:p>
          <a:p>
            <a:r>
              <a:rPr lang="en-US">
                <a:latin typeface="Courier" charset="0"/>
                <a:ea typeface="Courier" charset="0"/>
                <a:cs typeface="Courier" charset="0"/>
              </a:rPr>
              <a:t>// fineData is filled with linearly interpolated coarseData</a:t>
            </a:r>
          </a:p>
          <a:p>
            <a:r>
              <a:rPr lang="en-US">
                <a:latin typeface="Courier" charset="0"/>
                <a:ea typeface="Courier" charset="0"/>
                <a:cs typeface="Courier" charset="0"/>
              </a:rPr>
              <a:t>interpolator.interpToFine(fineData, coarseData);</a:t>
            </a:r>
          </a:p>
          <a:p>
            <a:endParaRPr lang="en-US">
              <a:latin typeface="Courier" charset="0"/>
              <a:ea typeface="Courier" charset="0"/>
              <a:cs typeface="Courier"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extBox 2"/>
          <p:cNvSpPr txBox="1">
            <a:spLocks noChangeArrowheads="1"/>
          </p:cNvSpPr>
          <p:nvPr/>
        </p:nvSpPr>
        <p:spPr bwMode="auto">
          <a:xfrm>
            <a:off x="328613" y="171450"/>
            <a:ext cx="3970337"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CoarseAverage </a:t>
            </a:r>
            <a:r>
              <a:rPr lang="en-US" sz="2400">
                <a:solidFill>
                  <a:schemeClr val="tx2"/>
                </a:solidFill>
                <a:latin typeface="Helvetica" charset="0"/>
                <a:ea typeface="Courier" charset="0"/>
                <a:cs typeface="Helvetica" charset="0"/>
              </a:rPr>
              <a:t>Class</a:t>
            </a:r>
            <a:endParaRPr lang="en-US" sz="2400">
              <a:solidFill>
                <a:schemeClr val="tx2"/>
              </a:solidFill>
            </a:endParaRPr>
          </a:p>
        </p:txBody>
      </p:sp>
      <p:sp>
        <p:nvSpPr>
          <p:cNvPr id="84995" name="TextBox 5"/>
          <p:cNvSpPr txBox="1">
            <a:spLocks noChangeArrowheads="1"/>
          </p:cNvSpPr>
          <p:nvPr/>
        </p:nvSpPr>
        <p:spPr bwMode="auto">
          <a:xfrm>
            <a:off x="419100" y="754063"/>
            <a:ext cx="3556000" cy="2617787"/>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Averages data from finer levels to covered regions in the next coarser level.</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Used for bringing coarse levels into sync with refined grids covering them.</a:t>
            </a:r>
          </a:p>
          <a:p>
            <a:pPr>
              <a:lnSpc>
                <a:spcPct val="93000"/>
              </a:lnSpc>
              <a:spcAft>
                <a:spcPts val="1200"/>
              </a:spcAft>
              <a:buClr>
                <a:srgbClr val="000000"/>
              </a:buClr>
            </a:pPr>
            <a:r>
              <a:rPr lang="en-US" b="1">
                <a:solidFill>
                  <a:srgbClr val="000000"/>
                </a:solidFill>
                <a:latin typeface="Helvetica" charset="0"/>
                <a:ea typeface="Helvetica" charset="0"/>
                <a:cs typeface="Helvetica" charset="0"/>
              </a:rPr>
              <a:t>Example:</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sp>
        <p:nvSpPr>
          <p:cNvPr id="84996" name="TextBox 5"/>
          <p:cNvSpPr txBox="1">
            <a:spLocks noChangeArrowheads="1"/>
          </p:cNvSpPr>
          <p:nvPr/>
        </p:nvSpPr>
        <p:spPr bwMode="auto">
          <a:xfrm>
            <a:off x="495300" y="2870200"/>
            <a:ext cx="8280400" cy="3108325"/>
          </a:xfrm>
          <a:prstGeom prst="rect">
            <a:avLst/>
          </a:prstGeom>
          <a:noFill/>
          <a:ln w="9525">
            <a:noFill/>
            <a:miter lim="800000"/>
            <a:headEnd/>
            <a:tailEnd/>
          </a:ln>
        </p:spPr>
        <p:txBody>
          <a:bodyPr>
            <a:prstTxWarp prst="textNoShape">
              <a:avLst/>
            </a:prstTxWarp>
          </a:bodyPr>
          <a:lstStyle/>
          <a:p>
            <a:r>
              <a:rPr lang="en-US">
                <a:latin typeface="Courier" charset="0"/>
                <a:ea typeface="Courier" charset="0"/>
                <a:cs typeface="Courier" charset="0"/>
              </a:rPr>
              <a:t>DisjointBoxLayout fineGrids;</a:t>
            </a:r>
          </a:p>
          <a:p>
            <a:r>
              <a:rPr lang="en-US">
                <a:latin typeface="Courier" charset="0"/>
                <a:ea typeface="Courier" charset="0"/>
                <a:cs typeface="Courier" charset="0"/>
              </a:rPr>
              <a:t>DisjointBoxLayout crseGrids;</a:t>
            </a:r>
          </a:p>
          <a:p>
            <a:r>
              <a:rPr lang="en-US">
                <a:latin typeface="Courier" charset="0"/>
                <a:ea typeface="Courier" charset="0"/>
                <a:cs typeface="Courier" charset="0"/>
              </a:rPr>
              <a:t>int nComp, refRatio;</a:t>
            </a:r>
          </a:p>
          <a:p>
            <a:endParaRPr lang="en-US">
              <a:latin typeface="Courier" charset="0"/>
              <a:ea typeface="Courier" charset="0"/>
              <a:cs typeface="Courier" charset="0"/>
            </a:endParaRPr>
          </a:p>
          <a:p>
            <a:r>
              <a:rPr lang="en-US">
                <a:latin typeface="Courier" charset="0"/>
                <a:ea typeface="Courier" charset="0"/>
                <a:cs typeface="Courier" charset="0"/>
              </a:rPr>
              <a:t>LevelData&lt;FArrayBox&gt; fineData(fineGrids, nComp);</a:t>
            </a:r>
          </a:p>
          <a:p>
            <a:r>
              <a:rPr lang="en-US">
                <a:latin typeface="Courier" charset="0"/>
                <a:ea typeface="Courier" charset="0"/>
                <a:cs typeface="Courier" charset="0"/>
              </a:rPr>
              <a:t>LevelData&lt;FArrayBox&gt; crseData(crseGrids, nComp);</a:t>
            </a:r>
          </a:p>
          <a:p>
            <a:endParaRPr lang="en-US">
              <a:latin typeface="Courier" charset="0"/>
              <a:ea typeface="Courier" charset="0"/>
              <a:cs typeface="Courier" charset="0"/>
            </a:endParaRPr>
          </a:p>
          <a:p>
            <a:r>
              <a:rPr lang="en-US">
                <a:latin typeface="Courier" charset="0"/>
                <a:ea typeface="Courier" charset="0"/>
                <a:cs typeface="Courier" charset="0"/>
              </a:rPr>
              <a:t>CoarseAverage averager(fineGrids, crseGrids, nComp, refRatio);</a:t>
            </a:r>
          </a:p>
          <a:p>
            <a:endParaRPr lang="en-US">
              <a:latin typeface="Courier" charset="0"/>
              <a:ea typeface="Courier" charset="0"/>
              <a:cs typeface="Courier" charset="0"/>
            </a:endParaRPr>
          </a:p>
          <a:p>
            <a:r>
              <a:rPr lang="en-US">
                <a:latin typeface="Courier" charset="0"/>
                <a:ea typeface="Courier" charset="0"/>
                <a:cs typeface="Courier" charset="0"/>
              </a:rPr>
              <a:t>averager.averageToCoarse(crseData, fineData);</a:t>
            </a:r>
          </a:p>
          <a:p>
            <a:endParaRPr lang="en-US">
              <a:latin typeface="Courier" charset="0"/>
              <a:ea typeface="Courier" charset="0"/>
              <a:cs typeface="Courier" charset="0"/>
            </a:endParaRPr>
          </a:p>
        </p:txBody>
      </p:sp>
      <p:pic>
        <p:nvPicPr>
          <p:cNvPr id="84997" name="Picture 6" descr="coarseAverage.pdf"/>
          <p:cNvPicPr>
            <a:picLocks noChangeAspect="1"/>
          </p:cNvPicPr>
          <p:nvPr/>
        </p:nvPicPr>
        <p:blipFill>
          <a:blip r:embed="rId3"/>
          <a:srcRect/>
          <a:stretch>
            <a:fillRect/>
          </a:stretch>
        </p:blipFill>
        <p:spPr bwMode="auto">
          <a:xfrm>
            <a:off x="4656138" y="615950"/>
            <a:ext cx="3971925" cy="200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extBox 2"/>
          <p:cNvSpPr txBox="1">
            <a:spLocks noChangeArrowheads="1"/>
          </p:cNvSpPr>
          <p:nvPr/>
        </p:nvSpPr>
        <p:spPr bwMode="auto">
          <a:xfrm>
            <a:off x="328613" y="171450"/>
            <a:ext cx="6340475"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PiecewiseLinearFillPatch </a:t>
            </a:r>
            <a:r>
              <a:rPr lang="en-US" sz="2400">
                <a:solidFill>
                  <a:schemeClr val="tx2"/>
                </a:solidFill>
                <a:latin typeface="Helvetica" charset="0"/>
                <a:ea typeface="Courier" charset="0"/>
                <a:cs typeface="Helvetica" charset="0"/>
              </a:rPr>
              <a:t>Class</a:t>
            </a:r>
            <a:endParaRPr lang="en-US" sz="2400">
              <a:solidFill>
                <a:schemeClr val="tx2"/>
              </a:solidFill>
            </a:endParaRPr>
          </a:p>
        </p:txBody>
      </p:sp>
      <p:sp>
        <p:nvSpPr>
          <p:cNvPr id="87043" name="TextBox 5"/>
          <p:cNvSpPr txBox="1">
            <a:spLocks noChangeArrowheads="1"/>
          </p:cNvSpPr>
          <p:nvPr/>
        </p:nvSpPr>
        <p:spPr bwMode="auto">
          <a:xfrm>
            <a:off x="419100" y="754063"/>
            <a:ext cx="3556000" cy="169227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Linear interpolation of coarse-level data (in time and space) into fine-level ghost cells.</a:t>
            </a:r>
          </a:p>
          <a:p>
            <a:pPr>
              <a:lnSpc>
                <a:spcPct val="93000"/>
              </a:lnSpc>
              <a:spcAft>
                <a:spcPts val="1200"/>
              </a:spcAft>
              <a:buClr>
                <a:srgbClr val="000000"/>
              </a:buClr>
            </a:pPr>
            <a:r>
              <a:rPr lang="en-US" b="1">
                <a:solidFill>
                  <a:srgbClr val="000000"/>
                </a:solidFill>
                <a:latin typeface="Helvetica" charset="0"/>
                <a:ea typeface="Helvetica" charset="0"/>
                <a:cs typeface="Helvetica" charset="0"/>
              </a:rPr>
              <a:t>Example:</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sp>
        <p:nvSpPr>
          <p:cNvPr id="87044" name="TextBox 5"/>
          <p:cNvSpPr txBox="1">
            <a:spLocks noChangeArrowheads="1"/>
          </p:cNvSpPr>
          <p:nvPr/>
        </p:nvSpPr>
        <p:spPr bwMode="auto">
          <a:xfrm>
            <a:off x="412750" y="1979613"/>
            <a:ext cx="9013825" cy="4179887"/>
          </a:xfrm>
          <a:prstGeom prst="rect">
            <a:avLst/>
          </a:prstGeom>
          <a:noFill/>
          <a:ln w="9525">
            <a:noFill/>
            <a:miter lim="800000"/>
            <a:headEnd/>
            <a:tailEnd/>
          </a:ln>
        </p:spPr>
        <p:txBody>
          <a:bodyPr>
            <a:prstTxWarp prst="textNoShape">
              <a:avLst/>
            </a:prstTxWarp>
          </a:bodyPr>
          <a:lstStyle/>
          <a:p>
            <a:r>
              <a:rPr lang="en-US">
                <a:latin typeface="Courier" charset="0"/>
                <a:ea typeface="Courier" charset="0"/>
                <a:cs typeface="Courier" charset="0"/>
              </a:rPr>
              <a:t>ProblemDomain crseDomain;</a:t>
            </a:r>
          </a:p>
          <a:p>
            <a:r>
              <a:rPr lang="en-US">
                <a:latin typeface="Courier" charset="0"/>
                <a:ea typeface="Courier" charset="0"/>
                <a:cs typeface="Courier" charset="0"/>
              </a:rPr>
              <a:t>DisjointBoxLayout crseGrids, fineGrids;</a:t>
            </a:r>
          </a:p>
          <a:p>
            <a:r>
              <a:rPr lang="en-US">
                <a:latin typeface="Courier" charset="0"/>
                <a:ea typeface="Courier" charset="0"/>
                <a:cs typeface="Courier" charset="0"/>
              </a:rPr>
              <a:t>int nComp, refRatio, nGhost;</a:t>
            </a:r>
          </a:p>
          <a:p>
            <a:r>
              <a:rPr lang="en-US">
                <a:latin typeface="Courier" charset="0"/>
                <a:ea typeface="Courier" charset="0"/>
                <a:cs typeface="Courier" charset="0"/>
              </a:rPr>
              <a:t>Real oldCrseTime, newCrseTime, fineTime;</a:t>
            </a:r>
          </a:p>
          <a:p>
            <a:endParaRPr lang="en-US">
              <a:latin typeface="Courier" charset="0"/>
              <a:ea typeface="Courier" charset="0"/>
              <a:cs typeface="Courier" charset="0"/>
            </a:endParaRPr>
          </a:p>
          <a:p>
            <a:r>
              <a:rPr lang="en-US">
                <a:latin typeface="Courier" charset="0"/>
                <a:ea typeface="Courier" charset="0"/>
                <a:cs typeface="Courier" charset="0"/>
              </a:rPr>
              <a:t>LevelData&lt;FArrayBox&gt; fineData(fineGrids, nComp, nGhost*IntVect::Unit);</a:t>
            </a:r>
          </a:p>
          <a:p>
            <a:r>
              <a:rPr lang="en-US">
                <a:latin typeface="Courier" charset="0"/>
                <a:ea typeface="Courier" charset="0"/>
                <a:cs typeface="Courier" charset="0"/>
              </a:rPr>
              <a:t>LevelData&lt;FArrayBox&gt; oldCrseData(crseGrids, nComp);</a:t>
            </a:r>
          </a:p>
          <a:p>
            <a:r>
              <a:rPr lang="en-US">
                <a:latin typeface="Courier" charset="0"/>
                <a:ea typeface="Courier" charset="0"/>
                <a:cs typeface="Courier" charset="0"/>
              </a:rPr>
              <a:t>LevelData&lt;FArrayBox&gt; newCrseData(crseGrids, nComp);</a:t>
            </a:r>
          </a:p>
          <a:p>
            <a:endParaRPr lang="en-US">
              <a:latin typeface="Courier" charset="0"/>
              <a:ea typeface="Courier" charset="0"/>
              <a:cs typeface="Courier" charset="0"/>
            </a:endParaRPr>
          </a:p>
          <a:p>
            <a:r>
              <a:rPr lang="en-US">
                <a:latin typeface="Courier" charset="0"/>
                <a:ea typeface="Courier" charset="0"/>
                <a:cs typeface="Courier" charset="0"/>
              </a:rPr>
              <a:t>PiecewiseLinearFillPatch filler(fineGrids, coarseGrids, nComp,</a:t>
            </a:r>
          </a:p>
          <a:p>
            <a:r>
              <a:rPr lang="en-US">
                <a:latin typeface="Courier" charset="0"/>
                <a:ea typeface="Courier" charset="0"/>
                <a:cs typeface="Courier" charset="0"/>
              </a:rPr>
              <a:t>                                crseDomain, refRatio, nGhost);   </a:t>
            </a:r>
          </a:p>
          <a:p>
            <a:r>
              <a:rPr lang="en-US">
                <a:latin typeface="Courier" charset="0"/>
                <a:ea typeface="Courier" charset="0"/>
                <a:cs typeface="Courier" charset="0"/>
              </a:rPr>
              <a:t>Real alpha = (fineTime-oldCrseTime)/(newCrseTime-oldCrseTime);   </a:t>
            </a:r>
          </a:p>
          <a:p>
            <a:r>
              <a:rPr lang="en-US">
                <a:latin typeface="Courier" charset="0"/>
                <a:ea typeface="Courier" charset="0"/>
                <a:cs typeface="Courier" charset="0"/>
              </a:rPr>
              <a:t>filler.fillInterp(fineData, oldCrseData, newCrseData, alpha,</a:t>
            </a:r>
          </a:p>
          <a:p>
            <a:r>
              <a:rPr lang="en-US">
                <a:latin typeface="Courier" charset="0"/>
                <a:ea typeface="Courier" charset="0"/>
                <a:cs typeface="Courier" charset="0"/>
              </a:rPr>
              <a:t>                  0, 0, nComp);</a:t>
            </a:r>
          </a:p>
          <a:p>
            <a:endParaRPr lang="en-US">
              <a:latin typeface="Courier" charset="0"/>
              <a:ea typeface="Courier" charset="0"/>
              <a:cs typeface="Courier" charset="0"/>
            </a:endParaRPr>
          </a:p>
          <a:p>
            <a:endParaRPr lang="en-US">
              <a:latin typeface="Courier" charset="0"/>
              <a:ea typeface="Courier" charset="0"/>
              <a:cs typeface="Courier" charset="0"/>
            </a:endParaRPr>
          </a:p>
          <a:p>
            <a:endParaRPr lang="en-US">
              <a:latin typeface="Courier" charset="0"/>
              <a:ea typeface="Courier" charset="0"/>
              <a:cs typeface="Courier" charset="0"/>
            </a:endParaRPr>
          </a:p>
        </p:txBody>
      </p:sp>
      <p:pic>
        <p:nvPicPr>
          <p:cNvPr id="87045" name="Picture 7" descr="PWL2.pdf"/>
          <p:cNvPicPr>
            <a:picLocks noChangeAspect="1"/>
          </p:cNvPicPr>
          <p:nvPr/>
        </p:nvPicPr>
        <p:blipFill>
          <a:blip r:embed="rId3"/>
          <a:srcRect/>
          <a:stretch>
            <a:fillRect/>
          </a:stretch>
        </p:blipFill>
        <p:spPr bwMode="auto">
          <a:xfrm>
            <a:off x="6061075" y="652463"/>
            <a:ext cx="2557463"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extBox 2"/>
          <p:cNvSpPr txBox="1">
            <a:spLocks noChangeArrowheads="1"/>
          </p:cNvSpPr>
          <p:nvPr/>
        </p:nvSpPr>
        <p:spPr bwMode="auto">
          <a:xfrm>
            <a:off x="328613" y="171450"/>
            <a:ext cx="4832350"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LevelFluxRegister </a:t>
            </a:r>
            <a:r>
              <a:rPr lang="en-US" sz="2400">
                <a:solidFill>
                  <a:schemeClr val="tx2"/>
                </a:solidFill>
                <a:latin typeface="Helvetica" charset="0"/>
                <a:ea typeface="Courier" charset="0"/>
                <a:cs typeface="Helvetica" charset="0"/>
              </a:rPr>
              <a:t>Class</a:t>
            </a:r>
            <a:endParaRPr lang="en-US" sz="2400">
              <a:solidFill>
                <a:schemeClr val="tx2"/>
              </a:solidFill>
            </a:endParaRPr>
          </a:p>
        </p:txBody>
      </p:sp>
      <p:sp>
        <p:nvSpPr>
          <p:cNvPr id="89091" name="TextBox 5"/>
          <p:cNvSpPr txBox="1">
            <a:spLocks noChangeArrowheads="1"/>
          </p:cNvSpPr>
          <p:nvPr/>
        </p:nvSpPr>
        <p:spPr bwMode="auto">
          <a:xfrm>
            <a:off x="681038" y="3260725"/>
            <a:ext cx="7661275" cy="868363"/>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The coarse and fine fluxes are computed at different points in the program, and on different processors. We rewrite the process in the following steps.</a:t>
            </a:r>
          </a:p>
        </p:txBody>
      </p:sp>
      <p:pic>
        <p:nvPicPr>
          <p:cNvPr id="89092" name="Picture 6" descr="reflux.pdf"/>
          <p:cNvPicPr>
            <a:picLocks noChangeAspect="1"/>
          </p:cNvPicPr>
          <p:nvPr/>
        </p:nvPicPr>
        <p:blipFill>
          <a:blip r:embed="rId3"/>
          <a:srcRect/>
          <a:stretch>
            <a:fillRect/>
          </a:stretch>
        </p:blipFill>
        <p:spPr bwMode="auto">
          <a:xfrm>
            <a:off x="412750" y="-2266950"/>
            <a:ext cx="4181475" cy="5413375"/>
          </a:xfrm>
          <a:prstGeom prst="rect">
            <a:avLst/>
          </a:prstGeom>
          <a:noFill/>
          <a:ln w="9525">
            <a:noFill/>
            <a:miter lim="800000"/>
            <a:headEnd/>
            <a:tailEnd/>
          </a:ln>
        </p:spPr>
      </p:pic>
      <p:pic>
        <p:nvPicPr>
          <p:cNvPr id="89093" name="Picture 8" descr="latex-image-1.pdf"/>
          <p:cNvPicPr>
            <a:picLocks noChangeAspect="1"/>
          </p:cNvPicPr>
          <p:nvPr/>
        </p:nvPicPr>
        <p:blipFill>
          <a:blip r:embed="rId4"/>
          <a:srcRect/>
          <a:stretch>
            <a:fillRect/>
          </a:stretch>
        </p:blipFill>
        <p:spPr bwMode="auto">
          <a:xfrm>
            <a:off x="4167188" y="1833563"/>
            <a:ext cx="4470400" cy="673100"/>
          </a:xfrm>
          <a:prstGeom prst="rect">
            <a:avLst/>
          </a:prstGeom>
          <a:noFill/>
          <a:ln w="9525">
            <a:noFill/>
            <a:miter lim="800000"/>
            <a:headEnd/>
            <a:tailEnd/>
          </a:ln>
        </p:spPr>
      </p:pic>
      <p:pic>
        <p:nvPicPr>
          <p:cNvPr id="89094" name="Picture 10" descr="latex-image-1.pdf"/>
          <p:cNvPicPr>
            <a:picLocks noChangeAspect="1"/>
          </p:cNvPicPr>
          <p:nvPr/>
        </p:nvPicPr>
        <p:blipFill>
          <a:blip r:embed="rId5"/>
          <a:srcRect/>
          <a:stretch>
            <a:fillRect/>
          </a:stretch>
        </p:blipFill>
        <p:spPr bwMode="auto">
          <a:xfrm>
            <a:off x="3079750" y="4229100"/>
            <a:ext cx="2184400" cy="143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extBox 2"/>
          <p:cNvSpPr txBox="1">
            <a:spLocks noChangeArrowheads="1"/>
          </p:cNvSpPr>
          <p:nvPr/>
        </p:nvSpPr>
        <p:spPr bwMode="auto">
          <a:xfrm>
            <a:off x="328613" y="171450"/>
            <a:ext cx="4832350"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latin typeface="Courier" charset="0"/>
                <a:ea typeface="Courier" charset="0"/>
                <a:cs typeface="Courier" charset="0"/>
              </a:rPr>
              <a:t>LevelFluxRegister </a:t>
            </a:r>
            <a:r>
              <a:rPr lang="en-US" sz="2400">
                <a:solidFill>
                  <a:schemeClr val="tx2"/>
                </a:solidFill>
                <a:latin typeface="Helvetica" charset="0"/>
                <a:ea typeface="Courier" charset="0"/>
                <a:cs typeface="Helvetica" charset="0"/>
              </a:rPr>
              <a:t>Class</a:t>
            </a:r>
            <a:endParaRPr lang="en-US" sz="2400">
              <a:solidFill>
                <a:schemeClr val="tx2"/>
              </a:solidFill>
            </a:endParaRPr>
          </a:p>
        </p:txBody>
      </p:sp>
      <p:sp>
        <p:nvSpPr>
          <p:cNvPr id="91139" name="TextBox 5"/>
          <p:cNvSpPr txBox="1">
            <a:spLocks noChangeArrowheads="1"/>
          </p:cNvSpPr>
          <p:nvPr/>
        </p:nvSpPr>
        <p:spPr bwMode="auto">
          <a:xfrm>
            <a:off x="309563" y="935038"/>
            <a:ext cx="7662862" cy="4510087"/>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A</a:t>
            </a:r>
            <a:r>
              <a:rPr lang="en-US" sz="2000">
                <a:solidFill>
                  <a:srgbClr val="000000"/>
                </a:solidFill>
                <a:latin typeface="Courier" charset="0"/>
                <a:ea typeface="Helvetica" charset="0"/>
                <a:cs typeface="Courier" charset="0"/>
              </a:rPr>
              <a:t> LevelFluxRegister </a:t>
            </a:r>
            <a:r>
              <a:rPr lang="en-US">
                <a:solidFill>
                  <a:srgbClr val="000000"/>
                </a:solidFill>
                <a:latin typeface="Helvetica" charset="0"/>
                <a:ea typeface="Helvetica" charset="0"/>
                <a:cs typeface="Helvetica" charset="0"/>
              </a:rPr>
              <a:t>object encapsulates these operations.</a:t>
            </a:r>
          </a:p>
          <a:p>
            <a:pPr>
              <a:lnSpc>
                <a:spcPct val="93000"/>
              </a:lnSpc>
              <a:spcAft>
                <a:spcPts val="1200"/>
              </a:spcAft>
              <a:buClr>
                <a:srgbClr val="000000"/>
              </a:buClr>
              <a:buFont typeface="Arial" charset="0"/>
              <a:buChar char="•"/>
            </a:pPr>
            <a:r>
              <a:rPr lang="en-US" sz="2000">
                <a:solidFill>
                  <a:srgbClr val="000000"/>
                </a:solidFill>
                <a:latin typeface="Courier" charset="0"/>
                <a:ea typeface="Helvetica" charset="0"/>
                <a:cs typeface="Helvetica" charset="0"/>
              </a:rPr>
              <a:t> LevelFluxRegister::setToZero()</a:t>
            </a:r>
          </a:p>
          <a:p>
            <a:pPr>
              <a:lnSpc>
                <a:spcPct val="93000"/>
              </a:lnSpc>
              <a:spcAft>
                <a:spcPts val="1200"/>
              </a:spcAft>
              <a:buClr>
                <a:srgbClr val="000000"/>
              </a:buClr>
              <a:buFont typeface="Arial" charset="0"/>
              <a:buChar char="•"/>
            </a:pPr>
            <a:r>
              <a:rPr lang="en-US" sz="2000">
                <a:solidFill>
                  <a:srgbClr val="000000"/>
                </a:solidFill>
                <a:latin typeface="Courier" charset="0"/>
                <a:ea typeface="Helvetica" charset="0"/>
                <a:cs typeface="Helvetica" charset="0"/>
              </a:rPr>
              <a:t> LevelFluxRegister::incrementCoarse</a:t>
            </a:r>
            <a:r>
              <a:rPr lang="en-US">
                <a:solidFill>
                  <a:srgbClr val="000000"/>
                </a:solidFill>
                <a:latin typeface="Helvetica" charset="0"/>
                <a:ea typeface="Helvetica" charset="0"/>
                <a:cs typeface="Helvetica" charset="0"/>
              </a:rPr>
              <a:t>: given a flux in a direction for one of the patches at the coarse level, increment the flux register for that direction.</a:t>
            </a:r>
          </a:p>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Helvetica" charset="0"/>
              </a:rPr>
              <a:t>LevelFluxRegister::incrementFine</a:t>
            </a:r>
            <a:r>
              <a:rPr lang="en-US">
                <a:solidFill>
                  <a:srgbClr val="000000"/>
                </a:solidFill>
                <a:latin typeface="Helvetica" charset="0"/>
                <a:ea typeface="Helvetica" charset="0"/>
                <a:cs typeface="Helvetica" charset="0"/>
              </a:rPr>
              <a:t>: given a flux in a direction for one of the patches at the fine level, increment the flux register with the average of that flux onto the coarser level for that direction.</a:t>
            </a:r>
          </a:p>
          <a:p>
            <a:pPr>
              <a:lnSpc>
                <a:spcPct val="93000"/>
              </a:lnSpc>
              <a:spcAft>
                <a:spcPts val="1200"/>
              </a:spcAft>
              <a:buClr>
                <a:srgbClr val="000000"/>
              </a:buClr>
              <a:buFont typeface="Arial" charset="0"/>
              <a:buChar char="•"/>
            </a:pPr>
            <a:r>
              <a:rPr lang="en-US" sz="2000">
                <a:solidFill>
                  <a:srgbClr val="000000"/>
                </a:solidFill>
                <a:latin typeface="Courier" charset="0"/>
                <a:ea typeface="Helvetica" charset="0"/>
                <a:cs typeface="Helvetica" charset="0"/>
              </a:rPr>
              <a:t> LevelFluxRegister::reflux</a:t>
            </a:r>
            <a:r>
              <a:rPr lang="en-US">
                <a:solidFill>
                  <a:srgbClr val="000000"/>
                </a:solidFill>
                <a:latin typeface="Helvetica" charset="0"/>
                <a:ea typeface="Helvetica" charset="0"/>
                <a:cs typeface="Helvetica" charset="0"/>
              </a:rPr>
              <a:t>: given the data for the entire coarse level, increment the solution with the flux register data for all of the coordinate directions.</a:t>
            </a:r>
          </a:p>
          <a:p>
            <a:pPr>
              <a:lnSpc>
                <a:spcPct val="93000"/>
              </a:lnSpc>
              <a:spcAft>
                <a:spcPts val="1200"/>
              </a:spcAft>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6" descr="ramp.pdf"/>
          <p:cNvPicPr>
            <a:picLocks noChangeAspect="1"/>
          </p:cNvPicPr>
          <p:nvPr/>
        </p:nvPicPr>
        <p:blipFill>
          <a:blip r:embed="rId3"/>
          <a:srcRect/>
          <a:stretch>
            <a:fillRect/>
          </a:stretch>
        </p:blipFill>
        <p:spPr bwMode="auto">
          <a:xfrm>
            <a:off x="280988" y="2243138"/>
            <a:ext cx="4332287" cy="5605462"/>
          </a:xfrm>
          <a:prstGeom prst="rect">
            <a:avLst/>
          </a:prstGeom>
          <a:noFill/>
          <a:ln w="9525">
            <a:noFill/>
            <a:miter lim="800000"/>
            <a:headEnd/>
            <a:tailEnd/>
          </a:ln>
        </p:spPr>
      </p:pic>
      <p:pic>
        <p:nvPicPr>
          <p:cNvPr id="21507" name="Picture 4" descr="amrgrid.pdf"/>
          <p:cNvPicPr>
            <a:picLocks noChangeAspect="1"/>
          </p:cNvPicPr>
          <p:nvPr/>
        </p:nvPicPr>
        <p:blipFill>
          <a:blip r:embed="rId4"/>
          <a:srcRect/>
          <a:stretch>
            <a:fillRect/>
          </a:stretch>
        </p:blipFill>
        <p:spPr bwMode="auto">
          <a:xfrm>
            <a:off x="392113" y="-674688"/>
            <a:ext cx="3963987" cy="5130801"/>
          </a:xfrm>
          <a:prstGeom prst="rect">
            <a:avLst/>
          </a:prstGeom>
          <a:noFill/>
          <a:ln w="9525">
            <a:noFill/>
            <a:miter lim="800000"/>
            <a:headEnd/>
            <a:tailEnd/>
          </a:ln>
        </p:spPr>
      </p:pic>
      <p:sp>
        <p:nvSpPr>
          <p:cNvPr id="21508" name="TextBox 5"/>
          <p:cNvSpPr txBox="1">
            <a:spLocks noChangeArrowheads="1"/>
          </p:cNvSpPr>
          <p:nvPr/>
        </p:nvSpPr>
        <p:spPr bwMode="auto">
          <a:xfrm>
            <a:off x="620713" y="3611563"/>
            <a:ext cx="7810500" cy="646112"/>
          </a:xfrm>
          <a:prstGeom prst="rect">
            <a:avLst/>
          </a:prstGeom>
          <a:noFill/>
          <a:ln w="9525">
            <a:noFill/>
            <a:miter lim="800000"/>
            <a:headEnd/>
            <a:tailEnd/>
          </a:ln>
        </p:spPr>
        <p:txBody>
          <a:bodyPr>
            <a:prstTxWarp prst="textNoShape">
              <a:avLst/>
            </a:prstTxWarp>
            <a:spAutoFit/>
          </a:bodyPr>
          <a:lstStyle/>
          <a:p>
            <a:pPr marL="342900" indent="-342900"/>
            <a:r>
              <a:rPr lang="en-US">
                <a:latin typeface="Helvetica" charset="0"/>
                <a:ea typeface="Courier" charset="0"/>
                <a:cs typeface="Courier" charset="0"/>
              </a:rPr>
              <a:t>Refined regions are organized into logically-rectangular patches.</a:t>
            </a:r>
          </a:p>
          <a:p>
            <a:pPr marL="342900" indent="-342900"/>
            <a:r>
              <a:rPr lang="en-US">
                <a:latin typeface="Helvetica" charset="0"/>
                <a:ea typeface="Courier" charset="0"/>
                <a:cs typeface="Courier" charset="0"/>
              </a:rPr>
              <a:t>Refinement is performed in time as well as in space.</a:t>
            </a:r>
          </a:p>
        </p:txBody>
      </p:sp>
      <p:sp>
        <p:nvSpPr>
          <p:cNvPr id="21509" name="TextBox 2"/>
          <p:cNvSpPr txBox="1">
            <a:spLocks noChangeArrowheads="1"/>
          </p:cNvSpPr>
          <p:nvPr/>
        </p:nvSpPr>
        <p:spPr bwMode="auto">
          <a:xfrm>
            <a:off x="354013" y="287338"/>
            <a:ext cx="8499475"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rPr>
              <a:t>Block-Structured Local Refinement (Berger and Oliger, 1984)</a:t>
            </a:r>
          </a:p>
        </p:txBody>
      </p:sp>
      <p:pic>
        <p:nvPicPr>
          <p:cNvPr id="21510" name="Picture 5" descr="timestep.pdf"/>
          <p:cNvPicPr>
            <a:picLocks noChangeAspect="1"/>
          </p:cNvPicPr>
          <p:nvPr/>
        </p:nvPicPr>
        <p:blipFill>
          <a:blip r:embed="rId5"/>
          <a:srcRect/>
          <a:stretch>
            <a:fillRect/>
          </a:stretch>
        </p:blipFill>
        <p:spPr bwMode="auto">
          <a:xfrm>
            <a:off x="4676775" y="-3286125"/>
            <a:ext cx="5299075" cy="6858000"/>
          </a:xfrm>
          <a:prstGeom prst="rect">
            <a:avLst/>
          </a:prstGeom>
          <a:noFill/>
          <a:ln w="9525">
            <a:noFill/>
            <a:miter lim="800000"/>
            <a:headEnd/>
            <a:tailEnd/>
          </a:ln>
        </p:spPr>
      </p:pic>
      <p:pic>
        <p:nvPicPr>
          <p:cNvPr id="21511" name="Picture 7" descr="boxes.pdf"/>
          <p:cNvPicPr>
            <a:picLocks noChangeAspect="1"/>
          </p:cNvPicPr>
          <p:nvPr/>
        </p:nvPicPr>
        <p:blipFill>
          <a:blip r:embed="rId6"/>
          <a:srcRect/>
          <a:stretch>
            <a:fillRect/>
          </a:stretch>
        </p:blipFill>
        <p:spPr bwMode="auto">
          <a:xfrm>
            <a:off x="4867275" y="2457450"/>
            <a:ext cx="4070350" cy="526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extBox 2"/>
          <p:cNvSpPr txBox="1">
            <a:spLocks noChangeArrowheads="1"/>
          </p:cNvSpPr>
          <p:nvPr/>
        </p:nvSpPr>
        <p:spPr bwMode="auto">
          <a:xfrm>
            <a:off x="354013" y="287338"/>
            <a:ext cx="8275637" cy="830262"/>
          </a:xfrm>
          <a:prstGeom prst="rect">
            <a:avLst/>
          </a:prstGeom>
          <a:noFill/>
          <a:ln w="9525">
            <a:noFill/>
            <a:miter lim="800000"/>
            <a:headEnd/>
            <a:tailEnd/>
          </a:ln>
        </p:spPr>
        <p:txBody>
          <a:bodyPr>
            <a:prstTxWarp prst="textNoShape">
              <a:avLst/>
            </a:prstTxWarp>
            <a:spAutoFit/>
          </a:bodyPr>
          <a:lstStyle/>
          <a:p>
            <a:r>
              <a:rPr lang="en-US" sz="2400">
                <a:solidFill>
                  <a:schemeClr val="tx2"/>
                </a:solidFill>
              </a:rPr>
              <a:t>Layer 3 Classes: Reusing control structures via inheritance </a:t>
            </a:r>
            <a:r>
              <a:rPr lang="en-US" sz="2400">
                <a:solidFill>
                  <a:schemeClr val="tx2"/>
                </a:solidFill>
                <a:latin typeface="Courier" charset="0"/>
                <a:ea typeface="Courier" charset="0"/>
                <a:cs typeface="Courier" charset="0"/>
              </a:rPr>
              <a:t>(AMRTimeDependent, AMRElliptic)</a:t>
            </a:r>
            <a:r>
              <a:rPr lang="en-US" sz="2400">
                <a:solidFill>
                  <a:schemeClr val="tx2"/>
                </a:solidFill>
              </a:rPr>
              <a:t>  </a:t>
            </a:r>
          </a:p>
        </p:txBody>
      </p:sp>
      <p:sp>
        <p:nvSpPr>
          <p:cNvPr id="93187" name="TextBox 5"/>
          <p:cNvSpPr txBox="1">
            <a:spLocks noChangeArrowheads="1"/>
          </p:cNvSpPr>
          <p:nvPr/>
        </p:nvSpPr>
        <p:spPr bwMode="auto">
          <a:xfrm>
            <a:off x="412750" y="1255713"/>
            <a:ext cx="8510588" cy="2360612"/>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AMR has multilevel control structures that are largely independent of the operations and data.</a:t>
            </a:r>
          </a:p>
          <a:p>
            <a:pPr>
              <a:lnSpc>
                <a:spcPct val="93000"/>
              </a:lnSpc>
              <a:spcAft>
                <a:spcPts val="1200"/>
              </a:spcAft>
              <a:buClr>
                <a:srgbClr val="000000"/>
              </a:buClr>
              <a:buFont typeface="Times" charset="0"/>
              <a:buChar char="•"/>
            </a:pPr>
            <a:r>
              <a:rPr lang="en-US">
                <a:solidFill>
                  <a:srgbClr val="000000"/>
                </a:solidFill>
                <a:latin typeface="Helvetica" charset="0"/>
                <a:ea typeface="Helvetica" charset="0"/>
                <a:cs typeface="Helvetica" charset="0"/>
              </a:rPr>
              <a:t> Berger-Oliger timestepping (refinement in time).</a:t>
            </a:r>
          </a:p>
          <a:p>
            <a:pPr>
              <a:lnSpc>
                <a:spcPct val="93000"/>
              </a:lnSpc>
              <a:spcAft>
                <a:spcPts val="1200"/>
              </a:spcAft>
              <a:buClr>
                <a:srgbClr val="000000"/>
              </a:buClr>
              <a:buFont typeface="Times" charset="0"/>
              <a:buChar char="•"/>
            </a:pPr>
            <a:r>
              <a:rPr lang="en-US">
                <a:solidFill>
                  <a:srgbClr val="000000"/>
                </a:solidFill>
                <a:latin typeface="Helvetica" charset="0"/>
                <a:ea typeface="Helvetica" charset="0"/>
                <a:cs typeface="Helvetica" charset="0"/>
              </a:rPr>
              <a:t> Various linear solver operations, such as multigrid on a single level, multigrid on an AMR hierarchy.</a:t>
            </a:r>
          </a:p>
          <a:p>
            <a:pPr>
              <a:lnSpc>
                <a:spcPct val="93000"/>
              </a:lnSpc>
              <a:spcAft>
                <a:spcPts val="1200"/>
              </a:spcAft>
              <a:buClr>
                <a:srgbClr val="000000"/>
              </a:buClr>
            </a:pPr>
            <a:r>
              <a:rPr lang="en-US">
                <a:solidFill>
                  <a:srgbClr val="000000"/>
                </a:solidFill>
                <a:latin typeface="Helvetica" charset="0"/>
                <a:ea typeface="Helvetica" charset="0"/>
                <a:cs typeface="Helvetica" charset="0"/>
              </a:rPr>
              <a:t> To separate the control structure from the the details of the operation that are being controlled, we use C++ inheritance in the form of </a:t>
            </a:r>
            <a:r>
              <a:rPr lang="en-US" i="1">
                <a:solidFill>
                  <a:srgbClr val="000000"/>
                </a:solidFill>
                <a:latin typeface="Helvetica" charset="0"/>
                <a:ea typeface="Helvetica" charset="0"/>
                <a:cs typeface="Helvetica" charset="0"/>
              </a:rPr>
              <a:t>interface classes</a:t>
            </a:r>
            <a:r>
              <a:rPr lang="en-US">
                <a:solidFill>
                  <a:srgbClr val="000000"/>
                </a:solidFill>
                <a:latin typeface="Helvetica" charset="0"/>
                <a:ea typeface="Helvetica" charset="0"/>
                <a:cs typeface="Helvetica" charset="0"/>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354013" y="287338"/>
            <a:ext cx="8247062"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rPr>
              <a:t>Elliptic Solver Example: </a:t>
            </a:r>
            <a:r>
              <a:rPr lang="en-US" sz="2400">
                <a:solidFill>
                  <a:schemeClr val="tx2"/>
                </a:solidFill>
                <a:latin typeface="Courier" charset="0"/>
                <a:ea typeface="Courier" charset="0"/>
                <a:cs typeface="Courier" charset="0"/>
              </a:rPr>
              <a:t>LinearSolver </a:t>
            </a:r>
            <a:r>
              <a:rPr lang="en-US" sz="2400">
                <a:solidFill>
                  <a:schemeClr val="tx2"/>
                </a:solidFill>
                <a:latin typeface="Helvetica" charset="0"/>
                <a:ea typeface="Courier" charset="0"/>
                <a:cs typeface="Helvetica" charset="0"/>
              </a:rPr>
              <a:t>virtual base class</a:t>
            </a:r>
            <a:r>
              <a:rPr lang="en-US" sz="2400">
                <a:solidFill>
                  <a:schemeClr val="tx2"/>
                </a:solidFill>
              </a:rPr>
              <a:t>  </a:t>
            </a:r>
          </a:p>
        </p:txBody>
      </p:sp>
      <p:sp>
        <p:nvSpPr>
          <p:cNvPr id="95235" name="TextBox 5"/>
          <p:cNvSpPr txBox="1">
            <a:spLocks noChangeArrowheads="1"/>
          </p:cNvSpPr>
          <p:nvPr/>
        </p:nvSpPr>
        <p:spPr bwMode="auto">
          <a:xfrm>
            <a:off x="633413" y="828675"/>
            <a:ext cx="8166100" cy="5202238"/>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Courier" charset="0"/>
                <a:ea typeface="Helvetica" charset="0"/>
                <a:cs typeface="Courier" charset="0"/>
              </a:rPr>
              <a:t>class LinearSolver&lt;T&gt;</a:t>
            </a:r>
          </a:p>
          <a:p>
            <a:pPr>
              <a:lnSpc>
                <a:spcPct val="93000"/>
              </a:lnSpc>
              <a:spcAft>
                <a:spcPts val="1200"/>
              </a:spcAft>
              <a:buClr>
                <a:srgbClr val="000000"/>
              </a:buClr>
            </a:pPr>
            <a:r>
              <a:rPr lang="en-US">
                <a:solidFill>
                  <a:srgbClr val="000000"/>
                </a:solidFill>
                <a:latin typeface="Courier" charset="0"/>
                <a:ea typeface="Helvetica" charset="0"/>
                <a:cs typeface="Courier" charset="0"/>
              </a:rPr>
              <a:t>{</a:t>
            </a:r>
          </a:p>
          <a:p>
            <a:pPr>
              <a:lnSpc>
                <a:spcPct val="93000"/>
              </a:lnSpc>
              <a:spcAft>
                <a:spcPts val="1200"/>
              </a:spcAft>
              <a:buClr>
                <a:srgbClr val="000000"/>
              </a:buClr>
            </a:pPr>
            <a:r>
              <a:rPr lang="en-US">
                <a:solidFill>
                  <a:srgbClr val="000000"/>
                </a:solidFill>
                <a:latin typeface="Courier" charset="0"/>
                <a:ea typeface="Helvetica" charset="0"/>
                <a:cs typeface="Courier" charset="0"/>
              </a:rPr>
              <a:t>// define solver</a:t>
            </a:r>
          </a:p>
          <a:p>
            <a:pPr>
              <a:lnSpc>
                <a:spcPct val="93000"/>
              </a:lnSpc>
              <a:spcAft>
                <a:spcPts val="1200"/>
              </a:spcAft>
              <a:buClr>
                <a:srgbClr val="000000"/>
              </a:buClr>
            </a:pPr>
            <a:r>
              <a:rPr lang="en-US">
                <a:solidFill>
                  <a:srgbClr val="000000"/>
                </a:solidFill>
                <a:latin typeface="Courier" charset="0"/>
                <a:ea typeface="Helvetica" charset="0"/>
                <a:cs typeface="Courier" charset="0"/>
              </a:rPr>
              <a:t>virtual void define(LinearOp&lt;T&gt;* a_operator, bool a_homogeneous) = 0;</a:t>
            </a:r>
          </a:p>
          <a:p>
            <a:pPr>
              <a:lnSpc>
                <a:spcPct val="93000"/>
              </a:lnSpc>
              <a:spcAft>
                <a:spcPts val="1200"/>
              </a:spcAft>
              <a:buClr>
                <a:srgbClr val="000000"/>
              </a:buClr>
            </a:pPr>
            <a:endParaRPr lang="en-US">
              <a:solidFill>
                <a:srgbClr val="000000"/>
              </a:solidFill>
              <a:latin typeface="Courier" charset="0"/>
              <a:ea typeface="Helvetica" charset="0"/>
              <a:cs typeface="Courier" charset="0"/>
            </a:endParaRPr>
          </a:p>
          <a:p>
            <a:pPr>
              <a:lnSpc>
                <a:spcPct val="93000"/>
              </a:lnSpc>
              <a:spcAft>
                <a:spcPts val="1200"/>
              </a:spcAft>
              <a:buClr>
                <a:srgbClr val="000000"/>
              </a:buClr>
            </a:pPr>
            <a:r>
              <a:rPr lang="en-US">
                <a:solidFill>
                  <a:srgbClr val="000000"/>
                </a:solidFill>
                <a:latin typeface="Courier" charset="0"/>
                <a:ea typeface="Helvetica" charset="0"/>
                <a:cs typeface="Courier" charset="0"/>
              </a:rPr>
              <a:t>// Solve L(phi) = rhs </a:t>
            </a:r>
          </a:p>
          <a:p>
            <a:pPr>
              <a:lnSpc>
                <a:spcPct val="93000"/>
              </a:lnSpc>
              <a:spcAft>
                <a:spcPts val="1200"/>
              </a:spcAft>
              <a:buClr>
                <a:srgbClr val="000000"/>
              </a:buClr>
            </a:pPr>
            <a:r>
              <a:rPr lang="en-US">
                <a:solidFill>
                  <a:srgbClr val="000000"/>
                </a:solidFill>
                <a:latin typeface="Courier" charset="0"/>
                <a:ea typeface="Helvetica" charset="0"/>
                <a:cs typeface="Courier" charset="0"/>
              </a:rPr>
              <a:t>virtual void solve(T&amp; a_phi, const T&amp; a_rhs) = 0;</a:t>
            </a:r>
          </a:p>
          <a:p>
            <a:pPr>
              <a:lnSpc>
                <a:spcPct val="93000"/>
              </a:lnSpc>
              <a:spcAft>
                <a:spcPts val="1200"/>
              </a:spcAft>
              <a:buClr>
                <a:srgbClr val="000000"/>
              </a:buClr>
            </a:pPr>
            <a:r>
              <a:rPr lang="en-US">
                <a:solidFill>
                  <a:srgbClr val="000000"/>
                </a:solidFill>
                <a:latin typeface="Courier" charset="0"/>
                <a:ea typeface="Helvetica" charset="0"/>
                <a:cs typeface="Courier" charset="0"/>
              </a:rPr>
              <a:t>...</a:t>
            </a:r>
          </a:p>
          <a:p>
            <a:pPr>
              <a:lnSpc>
                <a:spcPct val="93000"/>
              </a:lnSpc>
              <a:spcAft>
                <a:spcPts val="1200"/>
              </a:spcAft>
              <a:buClr>
                <a:srgbClr val="000000"/>
              </a:buClr>
            </a:pPr>
            <a:r>
              <a:rPr lang="en-US">
                <a:solidFill>
                  <a:srgbClr val="000000"/>
                </a:solidFill>
                <a:latin typeface="Courier" charset="0"/>
                <a:ea typeface="Helvetica" charset="0"/>
                <a:cs typeface="Courier" charset="0"/>
              </a:rPr>
              <a:t>}</a:t>
            </a:r>
          </a:p>
          <a:p>
            <a:pPr>
              <a:lnSpc>
                <a:spcPct val="93000"/>
              </a:lnSpc>
              <a:spcAft>
                <a:spcPts val="1200"/>
              </a:spcAft>
              <a:buClr>
                <a:srgbClr val="000000"/>
              </a:buClr>
            </a:pPr>
            <a:r>
              <a:rPr lang="en-US" sz="2000">
                <a:solidFill>
                  <a:srgbClr val="000000"/>
                </a:solidFill>
                <a:latin typeface="Courier" charset="0"/>
                <a:ea typeface="Helvetica" charset="0"/>
                <a:cs typeface="Courier" charset="0"/>
              </a:rPr>
              <a:t>LinearOp&lt;T&gt; </a:t>
            </a:r>
            <a:r>
              <a:rPr lang="en-US">
                <a:solidFill>
                  <a:srgbClr val="000000"/>
                </a:solidFill>
                <a:latin typeface="Helvetica" charset="0"/>
                <a:ea typeface="Helvetica" charset="0"/>
                <a:cs typeface="Helvetica" charset="0"/>
              </a:rPr>
              <a:t>defines what it means to evaluate the operator (for example, a Poisson Operator) and other functions associated with that operator. </a:t>
            </a:r>
            <a:r>
              <a:rPr lang="en-US" sz="2000">
                <a:solidFill>
                  <a:srgbClr val="000000"/>
                </a:solidFill>
                <a:latin typeface="Courier" charset="0"/>
                <a:ea typeface="Helvetica" charset="0"/>
                <a:cs typeface="Helvetica" charset="0"/>
              </a:rPr>
              <a:t>T </a:t>
            </a:r>
            <a:r>
              <a:rPr lang="en-US">
                <a:solidFill>
                  <a:srgbClr val="000000"/>
                </a:solidFill>
                <a:latin typeface="Helvetica" charset="0"/>
                <a:ea typeface="Helvetica" charset="0"/>
                <a:cs typeface="Helvetica" charset="0"/>
              </a:rPr>
              <a:t>can be an </a:t>
            </a:r>
            <a:r>
              <a:rPr lang="en-US" sz="2000">
                <a:solidFill>
                  <a:srgbClr val="000000"/>
                </a:solidFill>
                <a:latin typeface="Courier" charset="0"/>
                <a:ea typeface="Helvetica" charset="0"/>
                <a:cs typeface="Helvetica" charset="0"/>
              </a:rPr>
              <a:t>FArrayBox </a:t>
            </a:r>
            <a:r>
              <a:rPr lang="en-US">
                <a:solidFill>
                  <a:srgbClr val="000000"/>
                </a:solidFill>
                <a:latin typeface="Helvetica" charset="0"/>
                <a:ea typeface="Helvetica" charset="0"/>
                <a:cs typeface="Helvetica" charset="0"/>
              </a:rPr>
              <a:t>(single grid), </a:t>
            </a:r>
            <a:r>
              <a:rPr lang="en-US" sz="2000">
                <a:solidFill>
                  <a:srgbClr val="000000"/>
                </a:solidFill>
                <a:latin typeface="Courier" charset="0"/>
                <a:ea typeface="Helvetica" charset="0"/>
                <a:cs typeface="Helvetica" charset="0"/>
              </a:rPr>
              <a:t>LevelData&lt;FArrayBox&gt; </a:t>
            </a:r>
            <a:r>
              <a:rPr lang="en-US">
                <a:solidFill>
                  <a:srgbClr val="000000"/>
                </a:solidFill>
                <a:latin typeface="Helvetica" charset="0"/>
                <a:ea typeface="Helvetica" charset="0"/>
                <a:cs typeface="Helvetica" charset="0"/>
              </a:rPr>
              <a:t>(single-level), </a:t>
            </a:r>
            <a:r>
              <a:rPr lang="en-US" sz="2000">
                <a:solidFill>
                  <a:srgbClr val="000000"/>
                </a:solidFill>
                <a:latin typeface="Courier" charset="0"/>
                <a:ea typeface="Helvetica" charset="0"/>
                <a:cs typeface="Helvetica" charset="0"/>
              </a:rPr>
              <a:t>Vector&lt;LevelData&lt;FArrayBox&gt;*&gt; (</a:t>
            </a:r>
            <a:r>
              <a:rPr lang="en-US">
                <a:solidFill>
                  <a:srgbClr val="000000"/>
                </a:solidFill>
                <a:latin typeface="Helvetica" charset="0"/>
                <a:ea typeface="Helvetica" charset="0"/>
                <a:cs typeface="Helvetica" charset="0"/>
              </a:rPr>
              <a:t>AMR hierarchy).</a:t>
            </a:r>
            <a:endParaRPr lang="en-US">
              <a:solidFill>
                <a:srgbClr val="000000"/>
              </a:solidFill>
              <a:latin typeface="Courier" charset="0"/>
              <a:ea typeface="Helvetica" charset="0"/>
              <a:cs typeface="Helvetica"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TextBox 2"/>
          <p:cNvSpPr txBox="1">
            <a:spLocks noChangeArrowheads="1"/>
          </p:cNvSpPr>
          <p:nvPr/>
        </p:nvSpPr>
        <p:spPr bwMode="auto">
          <a:xfrm>
            <a:off x="354013" y="287338"/>
            <a:ext cx="3314700"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rPr>
              <a:t>Elliptic Solver Example</a:t>
            </a:r>
          </a:p>
        </p:txBody>
      </p:sp>
      <p:sp>
        <p:nvSpPr>
          <p:cNvPr id="97283" name="TextBox 5"/>
          <p:cNvSpPr txBox="1">
            <a:spLocks noChangeArrowheads="1"/>
          </p:cNvSpPr>
          <p:nvPr/>
        </p:nvSpPr>
        <p:spPr bwMode="auto">
          <a:xfrm>
            <a:off x="633413" y="828675"/>
            <a:ext cx="8166100" cy="564832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sz="2000">
                <a:latin typeface="Courier" charset="0"/>
                <a:ea typeface="Courier" charset="0"/>
                <a:cs typeface="Courier" charset="0"/>
              </a:rPr>
              <a:t>LinearOp</a:t>
            </a:r>
            <a:r>
              <a:rPr lang="en-US">
                <a:latin typeface="Courier" charset="0"/>
                <a:ea typeface="Courier" charset="0"/>
                <a:cs typeface="Courier" charset="0"/>
              </a:rPr>
              <a:t> </a:t>
            </a:r>
            <a:r>
              <a:rPr lang="en-US">
                <a:latin typeface="Helvetica" charset="0"/>
                <a:ea typeface="Courier" charset="0"/>
                <a:cs typeface="Helvetica" charset="0"/>
              </a:rPr>
              <a:t>–derived operator classes:</a:t>
            </a:r>
            <a:endParaRPr lang="en-US">
              <a:solidFill>
                <a:srgbClr val="000000"/>
              </a:solidFill>
              <a:latin typeface="Courier" charset="0"/>
              <a:ea typeface="Helvetica" charset="0"/>
              <a:cs typeface="Courier" charset="0"/>
            </a:endParaRPr>
          </a:p>
          <a:p>
            <a:pPr>
              <a:lnSpc>
                <a:spcPct val="93000"/>
              </a:lnSpc>
              <a:spcAft>
                <a:spcPts val="1200"/>
              </a:spcAft>
              <a:buClr>
                <a:srgbClr val="000000"/>
              </a:buClr>
              <a:buFont typeface="Arial" charset="0"/>
              <a:buChar char="•"/>
            </a:pPr>
            <a:r>
              <a:rPr lang="en-US" sz="2000">
                <a:solidFill>
                  <a:srgbClr val="000000"/>
                </a:solidFill>
                <a:latin typeface="Courier" charset="0"/>
                <a:ea typeface="Helvetica" charset="0"/>
                <a:cs typeface="Courier" charset="0"/>
              </a:rPr>
              <a:t> AMRPoissonOp: </a:t>
            </a:r>
            <a:r>
              <a:rPr lang="en-US">
                <a:solidFill>
                  <a:srgbClr val="000000"/>
                </a:solidFill>
                <a:latin typeface="Helvetica" charset="0"/>
                <a:ea typeface="Helvetica" charset="0"/>
                <a:cs typeface="Courier" charset="0"/>
              </a:rPr>
              <a:t>constant-coefficient Poisson’s equation solver on AMR hierarchy                                     .</a:t>
            </a:r>
          </a:p>
          <a:p>
            <a:pPr>
              <a:lnSpc>
                <a:spcPct val="93000"/>
              </a:lnSpc>
              <a:spcAft>
                <a:spcPts val="1200"/>
              </a:spcAft>
              <a:buClr>
                <a:srgbClr val="000000"/>
              </a:buClr>
              <a:buFont typeface="Arial" charset="0"/>
              <a:buChar char="•"/>
            </a:pPr>
            <a:r>
              <a:rPr lang="en-US" sz="2000">
                <a:solidFill>
                  <a:srgbClr val="000000"/>
                </a:solidFill>
                <a:latin typeface="Courier" charset="0"/>
                <a:ea typeface="Helvetica" charset="0"/>
                <a:cs typeface="Helvetica" charset="0"/>
              </a:rPr>
              <a:t> VCAMRPoissonOp: </a:t>
            </a:r>
            <a:r>
              <a:rPr lang="en-US">
                <a:solidFill>
                  <a:srgbClr val="000000"/>
                </a:solidFill>
                <a:latin typeface="Helvetica" charset="0"/>
                <a:ea typeface="Helvetica" charset="0"/>
                <a:cs typeface="Helvetica" charset="0"/>
              </a:rPr>
              <a:t>variable-coefficient elliptic solver on AMR hierarchy.</a:t>
            </a:r>
          </a:p>
          <a:p>
            <a:pPr>
              <a:lnSpc>
                <a:spcPct val="93000"/>
              </a:lnSpc>
              <a:spcAft>
                <a:spcPts val="1200"/>
              </a:spcAft>
              <a:buClr>
                <a:srgbClr val="000000"/>
              </a:buClr>
              <a:buFont typeface="Arial" charset="0"/>
              <a:buChar char="•"/>
            </a:pPr>
            <a:endParaRPr lang="en-US">
              <a:solidFill>
                <a:srgbClr val="000000"/>
              </a:solidFill>
              <a:latin typeface="Helvetica" charset="0"/>
              <a:ea typeface="Helvetica" charset="0"/>
              <a:cs typeface="Helvetica" charset="0"/>
            </a:endParaRPr>
          </a:p>
          <a:p>
            <a:pPr>
              <a:lnSpc>
                <a:spcPct val="93000"/>
              </a:lnSpc>
              <a:spcAft>
                <a:spcPts val="1200"/>
              </a:spcAft>
              <a:buClr>
                <a:srgbClr val="000000"/>
              </a:buClr>
            </a:pPr>
            <a:r>
              <a:rPr lang="en-US" sz="2000">
                <a:solidFill>
                  <a:srgbClr val="000000"/>
                </a:solidFill>
                <a:latin typeface="Helvetica" charset="0"/>
                <a:ea typeface="Helvetica" charset="0"/>
                <a:cs typeface="Helvetica" charset="0"/>
              </a:rPr>
              <a:t> </a:t>
            </a:r>
            <a:r>
              <a:rPr lang="en-US" sz="2000">
                <a:latin typeface="Courier" charset="0"/>
                <a:ea typeface="Courier" charset="0"/>
                <a:cs typeface="Courier" charset="0"/>
              </a:rPr>
              <a:t>LinearSolver </a:t>
            </a:r>
            <a:r>
              <a:rPr lang="en-US">
                <a:latin typeface="Helvetica" charset="0"/>
                <a:ea typeface="Courier" charset="0"/>
                <a:cs typeface="Courier" charset="0"/>
              </a:rPr>
              <a:t>–derived control-structure classes:</a:t>
            </a:r>
            <a:endParaRPr lang="en-US">
              <a:solidFill>
                <a:srgbClr val="000000"/>
              </a:solidFill>
              <a:latin typeface="Courier" charset="0"/>
              <a:ea typeface="Helvetica" charset="0"/>
              <a:cs typeface="Helvetica" charset="0"/>
            </a:endParaRPr>
          </a:p>
          <a:p>
            <a:pPr>
              <a:lnSpc>
                <a:spcPct val="93000"/>
              </a:lnSpc>
              <a:spcAft>
                <a:spcPts val="1200"/>
              </a:spcAft>
              <a:buClr>
                <a:srgbClr val="000000"/>
              </a:buClr>
              <a:buFont typeface="Arial" charset="0"/>
              <a:buChar char="•"/>
            </a:pPr>
            <a:r>
              <a:rPr lang="en-US" sz="2000">
                <a:solidFill>
                  <a:srgbClr val="000000"/>
                </a:solidFill>
                <a:latin typeface="Courier" charset="0"/>
                <a:ea typeface="Helvetica" charset="0"/>
                <a:cs typeface="Helvetica" charset="0"/>
              </a:rPr>
              <a:t> AMRMultigrid: </a:t>
            </a:r>
            <a:r>
              <a:rPr lang="en-US">
                <a:solidFill>
                  <a:srgbClr val="000000"/>
                </a:solidFill>
                <a:latin typeface="Helvetica" charset="0"/>
                <a:ea typeface="Helvetica" charset="0"/>
                <a:cs typeface="Helvetica" charset="0"/>
              </a:rPr>
              <a:t>use multigrid to solve an elliptic equation on a multilevel hierachy of grids, using composite AMR operators.  If base level                  , uses interpolated boundary conditions from coarser level.                            .</a:t>
            </a:r>
          </a:p>
          <a:p>
            <a:pPr>
              <a:lnSpc>
                <a:spcPct val="93000"/>
              </a:lnSpc>
              <a:spcAft>
                <a:spcPts val="1200"/>
              </a:spcAft>
              <a:buClr>
                <a:srgbClr val="000000"/>
              </a:buClr>
              <a:buFont typeface="Arial" charset="0"/>
              <a:buChar char="•"/>
            </a:pPr>
            <a:r>
              <a:rPr lang="en-US" sz="2000">
                <a:solidFill>
                  <a:srgbClr val="000000"/>
                </a:solidFill>
                <a:latin typeface="Courier" charset="0"/>
                <a:ea typeface="Helvetica" charset="0"/>
                <a:cs typeface="Helvetica" charset="0"/>
              </a:rPr>
              <a:t> BiCGStabSolver: </a:t>
            </a:r>
            <a:r>
              <a:rPr lang="en-US">
                <a:solidFill>
                  <a:srgbClr val="000000"/>
                </a:solidFill>
                <a:latin typeface="Helvetica" charset="0"/>
                <a:ea typeface="Helvetica" charset="0"/>
                <a:cs typeface="Helvetica" charset="0"/>
              </a:rPr>
              <a:t>Use BiConjugate Gradient Stabilized method to solve an elliptic equation (can be single-level, or multilevel).  Useful for variable-coefficient problems with strongly-varying coefficients.  Also useful as a “bottom solver” for </a:t>
            </a:r>
            <a:r>
              <a:rPr lang="en-US" sz="2000">
                <a:solidFill>
                  <a:srgbClr val="000000"/>
                </a:solidFill>
                <a:latin typeface="Courier" charset="0"/>
                <a:ea typeface="Helvetica" charset="0"/>
                <a:cs typeface="Helvetica" charset="0"/>
              </a:rPr>
              <a:t>AMRMultiGrid.</a:t>
            </a:r>
          </a:p>
          <a:p>
            <a:pPr>
              <a:lnSpc>
                <a:spcPct val="93000"/>
              </a:lnSpc>
              <a:spcAft>
                <a:spcPts val="1200"/>
              </a:spcAft>
              <a:buClr>
                <a:srgbClr val="000000"/>
              </a:buClr>
            </a:pPr>
            <a:endParaRPr lang="en-US">
              <a:solidFill>
                <a:srgbClr val="000000"/>
              </a:solidFill>
              <a:latin typeface="Courier" charset="0"/>
              <a:ea typeface="Helvetica" charset="0"/>
              <a:cs typeface="Helvetica" charset="0"/>
            </a:endParaRPr>
          </a:p>
          <a:p>
            <a:pPr>
              <a:lnSpc>
                <a:spcPct val="93000"/>
              </a:lnSpc>
              <a:spcAft>
                <a:spcPts val="1200"/>
              </a:spcAft>
              <a:buClr>
                <a:srgbClr val="000000"/>
              </a:buClr>
            </a:pPr>
            <a:endParaRPr lang="en-US">
              <a:solidFill>
                <a:srgbClr val="000000"/>
              </a:solidFill>
              <a:latin typeface="Courier" charset="0"/>
              <a:ea typeface="Helvetica" charset="0"/>
              <a:cs typeface="Helvetica" charset="0"/>
            </a:endParaRPr>
          </a:p>
        </p:txBody>
      </p:sp>
      <p:pic>
        <p:nvPicPr>
          <p:cNvPr id="97284" name="Picture 3" descr="latex-image-1.pdf"/>
          <p:cNvPicPr>
            <a:picLocks noChangeAspect="1"/>
          </p:cNvPicPr>
          <p:nvPr/>
        </p:nvPicPr>
        <p:blipFill>
          <a:blip r:embed="rId3"/>
          <a:srcRect/>
          <a:stretch>
            <a:fillRect/>
          </a:stretch>
        </p:blipFill>
        <p:spPr bwMode="auto">
          <a:xfrm>
            <a:off x="1744663" y="1614488"/>
            <a:ext cx="2133600" cy="266700"/>
          </a:xfrm>
          <a:prstGeom prst="rect">
            <a:avLst/>
          </a:prstGeom>
          <a:noFill/>
          <a:ln w="9525">
            <a:noFill/>
            <a:miter lim="800000"/>
            <a:headEnd/>
            <a:tailEnd/>
          </a:ln>
        </p:spPr>
      </p:pic>
      <p:pic>
        <p:nvPicPr>
          <p:cNvPr id="97285" name="Picture 4" descr="latex-image-1.pdf"/>
          <p:cNvPicPr>
            <a:picLocks noChangeAspect="1"/>
          </p:cNvPicPr>
          <p:nvPr/>
        </p:nvPicPr>
        <p:blipFill>
          <a:blip r:embed="rId4"/>
          <a:srcRect/>
          <a:stretch>
            <a:fillRect/>
          </a:stretch>
        </p:blipFill>
        <p:spPr bwMode="auto">
          <a:xfrm>
            <a:off x="1298575" y="3879850"/>
            <a:ext cx="965200" cy="24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TextBox 2"/>
          <p:cNvSpPr txBox="1">
            <a:spLocks noChangeArrowheads="1"/>
          </p:cNvSpPr>
          <p:nvPr/>
        </p:nvSpPr>
        <p:spPr bwMode="auto">
          <a:xfrm>
            <a:off x="354013" y="287338"/>
            <a:ext cx="2390775"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rPr>
              <a:t>Factory Classes</a:t>
            </a:r>
          </a:p>
        </p:txBody>
      </p:sp>
      <p:sp>
        <p:nvSpPr>
          <p:cNvPr id="99331" name="TextBox 5"/>
          <p:cNvSpPr txBox="1">
            <a:spLocks noChangeArrowheads="1"/>
          </p:cNvSpPr>
          <p:nvPr/>
        </p:nvSpPr>
        <p:spPr bwMode="auto">
          <a:xfrm>
            <a:off x="633413" y="828675"/>
            <a:ext cx="8166100" cy="5691188"/>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latin typeface="Helvetica" charset="0"/>
                <a:ea typeface="Courier" charset="0"/>
                <a:cs typeface="Helvetica" charset="0"/>
              </a:rPr>
              <a:t>Instead of a single </a:t>
            </a:r>
            <a:r>
              <a:rPr lang="en-US">
                <a:latin typeface="Courier" charset="0"/>
                <a:ea typeface="Courier" charset="0"/>
                <a:cs typeface="Helvetica" charset="0"/>
              </a:rPr>
              <a:t>LinearOp, </a:t>
            </a:r>
            <a:r>
              <a:rPr lang="en-US">
                <a:solidFill>
                  <a:srgbClr val="000000"/>
                </a:solidFill>
                <a:latin typeface="Courier" charset="0"/>
                <a:ea typeface="Helvetica" charset="0"/>
                <a:cs typeface="Courier" charset="0"/>
              </a:rPr>
              <a:t>AMRMultigrid</a:t>
            </a:r>
            <a:r>
              <a:rPr lang="en-US">
                <a:latin typeface="Courier" charset="0"/>
                <a:ea typeface="Courier" charset="0"/>
                <a:cs typeface="Courier" charset="0"/>
              </a:rPr>
              <a:t> </a:t>
            </a:r>
            <a:r>
              <a:rPr lang="en-US">
                <a:latin typeface="Helvetica" charset="0"/>
                <a:ea typeface="Courier" charset="0"/>
                <a:cs typeface="Courier" charset="0"/>
              </a:rPr>
              <a:t>needs a set of </a:t>
            </a:r>
            <a:r>
              <a:rPr lang="en-US" sz="2000">
                <a:solidFill>
                  <a:srgbClr val="000000"/>
                </a:solidFill>
                <a:latin typeface="Courier" charset="0"/>
                <a:ea typeface="Helvetica" charset="0"/>
                <a:cs typeface="Helvetica" charset="0"/>
              </a:rPr>
              <a:t>AMRPoissonOps </a:t>
            </a:r>
            <a:r>
              <a:rPr lang="en-US">
                <a:solidFill>
                  <a:srgbClr val="000000"/>
                </a:solidFill>
                <a:latin typeface="Helvetica" charset="0"/>
                <a:ea typeface="Helvetica" charset="0"/>
                <a:cs typeface="Helvetica" charset="0"/>
              </a:rPr>
              <a:t>(one for each level in the AMR hierarchy, along with auxiliary levels required by multigrid.</a:t>
            </a:r>
          </a:p>
          <a:p>
            <a:pPr>
              <a:lnSpc>
                <a:spcPct val="93000"/>
              </a:lnSpc>
              <a:spcAft>
                <a:spcPts val="1200"/>
              </a:spcAft>
              <a:buClr>
                <a:srgbClr val="000000"/>
              </a:buClr>
            </a:pPr>
            <a:r>
              <a:rPr lang="en-US">
                <a:solidFill>
                  <a:srgbClr val="000000"/>
                </a:solidFill>
                <a:latin typeface="Helvetica" charset="0"/>
                <a:ea typeface="Helvetica" charset="0"/>
                <a:cs typeface="Helvetica" charset="0"/>
              </a:rPr>
              <a:t>Solution: Factory classes (</a:t>
            </a:r>
            <a:r>
              <a:rPr lang="en-US">
                <a:solidFill>
                  <a:srgbClr val="000000"/>
                </a:solidFill>
                <a:latin typeface="Courier" charset="0"/>
                <a:ea typeface="Helvetica" charset="0"/>
                <a:cs typeface="Helvetica" charset="0"/>
              </a:rPr>
              <a:t>AMRPoissonOpFactory). </a:t>
            </a:r>
            <a:r>
              <a:rPr lang="en-US">
                <a:solidFill>
                  <a:srgbClr val="000000"/>
                </a:solidFill>
                <a:latin typeface="Helvetica" charset="0"/>
                <a:ea typeface="Helvetica" charset="0"/>
                <a:cs typeface="Helvetica" charset="0"/>
              </a:rPr>
              <a:t>The factory class contains everything required to define the appropriate operator class at any required spatial resolution.</a:t>
            </a:r>
          </a:p>
          <a:p>
            <a:pPr>
              <a:lnSpc>
                <a:spcPct val="93000"/>
              </a:lnSpc>
              <a:spcAft>
                <a:spcPts val="1200"/>
              </a:spcAft>
              <a:buClr>
                <a:srgbClr val="000000"/>
              </a:buClr>
            </a:pPr>
            <a:r>
              <a:rPr lang="en-US">
                <a:solidFill>
                  <a:srgbClr val="000000"/>
                </a:solidFill>
                <a:latin typeface="Helvetica" charset="0"/>
                <a:ea typeface="Helvetica" charset="0"/>
                <a:cs typeface="Helvetica" charset="0"/>
              </a:rPr>
              <a:t>Define function for the AMR hierarchy.</a:t>
            </a:r>
          </a:p>
          <a:p>
            <a:pPr>
              <a:lnSpc>
                <a:spcPct val="93000"/>
              </a:lnSpc>
              <a:buClr>
                <a:srgbClr val="000000"/>
              </a:buClr>
            </a:pPr>
            <a:r>
              <a:rPr lang="en-US" sz="2000">
                <a:solidFill>
                  <a:srgbClr val="000000"/>
                </a:solidFill>
                <a:latin typeface="Courier" charset="0"/>
                <a:ea typeface="Helvetica" charset="0"/>
                <a:cs typeface="Helvetica" charset="0"/>
              </a:rPr>
              <a:t> </a:t>
            </a:r>
            <a:r>
              <a:rPr lang="en-US">
                <a:solidFill>
                  <a:srgbClr val="000000"/>
                </a:solidFill>
                <a:latin typeface="Courier" charset="0"/>
                <a:ea typeface="Helvetica" charset="0"/>
                <a:cs typeface="Helvetica" charset="0"/>
              </a:rPr>
              <a:t>void define(const ProblemDomain&amp; a_coarseDomain,</a:t>
            </a:r>
          </a:p>
          <a:p>
            <a:pPr>
              <a:lnSpc>
                <a:spcPct val="93000"/>
              </a:lnSpc>
              <a:buClr>
                <a:srgbClr val="000000"/>
              </a:buClr>
            </a:pPr>
            <a:r>
              <a:rPr lang="en-US">
                <a:solidFill>
                  <a:srgbClr val="000000"/>
                </a:solidFill>
                <a:latin typeface="Courier" charset="0"/>
                <a:ea typeface="Helvetica" charset="0"/>
                <a:cs typeface="Helvetica" charset="0"/>
              </a:rPr>
              <a:t>             const Vector&lt;DisjointBoxLayout&gt;&amp; a_grids,</a:t>
            </a:r>
          </a:p>
          <a:p>
            <a:pPr>
              <a:lnSpc>
                <a:spcPct val="93000"/>
              </a:lnSpc>
              <a:buClr>
                <a:srgbClr val="000000"/>
              </a:buClr>
            </a:pPr>
            <a:r>
              <a:rPr lang="en-US">
                <a:solidFill>
                  <a:srgbClr val="000000"/>
                </a:solidFill>
                <a:latin typeface="Courier" charset="0"/>
                <a:ea typeface="Helvetica" charset="0"/>
                <a:cs typeface="Helvetica" charset="0"/>
              </a:rPr>
              <a:t>             const Vector&lt;int&gt;&amp; a_refRatios,</a:t>
            </a:r>
          </a:p>
          <a:p>
            <a:pPr>
              <a:lnSpc>
                <a:spcPct val="93000"/>
              </a:lnSpc>
              <a:buClr>
                <a:srgbClr val="000000"/>
              </a:buClr>
            </a:pPr>
            <a:r>
              <a:rPr lang="en-US">
                <a:solidFill>
                  <a:srgbClr val="000000"/>
                </a:solidFill>
                <a:latin typeface="Courier" charset="0"/>
                <a:ea typeface="Helvetica" charset="0"/>
                <a:cs typeface="Helvetica" charset="0"/>
              </a:rPr>
              <a:t>             const Real&amp;        a_coarsedx,</a:t>
            </a:r>
          </a:p>
          <a:p>
            <a:pPr>
              <a:lnSpc>
                <a:spcPct val="93000"/>
              </a:lnSpc>
              <a:buClr>
                <a:srgbClr val="000000"/>
              </a:buClr>
            </a:pPr>
            <a:r>
              <a:rPr lang="en-US">
                <a:solidFill>
                  <a:srgbClr val="000000"/>
                </a:solidFill>
                <a:latin typeface="Courier" charset="0"/>
                <a:ea typeface="Helvetica" charset="0"/>
                <a:cs typeface="Helvetica" charset="0"/>
              </a:rPr>
              <a:t>             BCHolder a_bc,</a:t>
            </a:r>
          </a:p>
          <a:p>
            <a:pPr>
              <a:lnSpc>
                <a:spcPct val="93000"/>
              </a:lnSpc>
              <a:buClr>
                <a:srgbClr val="000000"/>
              </a:buClr>
            </a:pPr>
            <a:r>
              <a:rPr lang="en-US">
                <a:solidFill>
                  <a:srgbClr val="000000"/>
                </a:solidFill>
                <a:latin typeface="Courier" charset="0"/>
                <a:ea typeface="Helvetica" charset="0"/>
                <a:cs typeface="Helvetica" charset="0"/>
              </a:rPr>
              <a:t>             Real   a_alpha = 0.,</a:t>
            </a:r>
          </a:p>
          <a:p>
            <a:pPr>
              <a:lnSpc>
                <a:spcPct val="93000"/>
              </a:lnSpc>
              <a:buClr>
                <a:srgbClr val="000000"/>
              </a:buClr>
            </a:pPr>
            <a:r>
              <a:rPr lang="en-US">
                <a:solidFill>
                  <a:srgbClr val="000000"/>
                </a:solidFill>
                <a:latin typeface="Courier" charset="0"/>
                <a:ea typeface="Helvetica" charset="0"/>
                <a:cs typeface="Helvetica" charset="0"/>
              </a:rPr>
              <a:t>             Real   a_beta  = 1.);</a:t>
            </a:r>
          </a:p>
          <a:p>
            <a:pPr>
              <a:lnSpc>
                <a:spcPct val="93000"/>
              </a:lnSpc>
              <a:buClr>
                <a:srgbClr val="000000"/>
              </a:buClr>
            </a:pPr>
            <a:endParaRPr lang="en-US">
              <a:solidFill>
                <a:srgbClr val="000000"/>
              </a:solidFill>
              <a:latin typeface="Courier" charset="0"/>
              <a:ea typeface="Helvetica" charset="0"/>
              <a:cs typeface="Helvetica" charset="0"/>
            </a:endParaRPr>
          </a:p>
          <a:p>
            <a:pPr>
              <a:lnSpc>
                <a:spcPct val="93000"/>
              </a:lnSpc>
              <a:buClr>
                <a:srgbClr val="000000"/>
              </a:buClr>
            </a:pPr>
            <a:r>
              <a:rPr lang="en-US">
                <a:solidFill>
                  <a:srgbClr val="000000"/>
                </a:solidFill>
                <a:latin typeface="Courier" charset="0"/>
                <a:ea typeface="Helvetica" charset="0"/>
                <a:cs typeface="Helvetica" charset="0"/>
              </a:rPr>
              <a:t>AMRPoissonOp* AMRnewOp(const ProblemDomain&amp; a_indexSpace) </a:t>
            </a:r>
            <a:r>
              <a:rPr lang="en-US">
                <a:solidFill>
                  <a:srgbClr val="000000"/>
                </a:solidFill>
                <a:latin typeface="Helvetica" charset="0"/>
                <a:ea typeface="Helvetica" charset="0"/>
                <a:cs typeface="Helvetica" charset="0"/>
              </a:rPr>
              <a:t>returns an  </a:t>
            </a:r>
            <a:r>
              <a:rPr lang="en-US">
                <a:solidFill>
                  <a:srgbClr val="000000"/>
                </a:solidFill>
                <a:latin typeface="Courier" charset="0"/>
                <a:ea typeface="Helvetica" charset="0"/>
                <a:cs typeface="Helvetica" charset="0"/>
              </a:rPr>
              <a:t>AMRPoissonOp </a:t>
            </a:r>
            <a:r>
              <a:rPr lang="en-US">
                <a:solidFill>
                  <a:srgbClr val="000000"/>
                </a:solidFill>
                <a:latin typeface="Helvetica" charset="0"/>
                <a:ea typeface="Helvetica" charset="0"/>
                <a:cs typeface="Helvetica" charset="0"/>
              </a:rPr>
              <a:t>defined for the given level.</a:t>
            </a:r>
          </a:p>
          <a:p>
            <a:pPr>
              <a:lnSpc>
                <a:spcPct val="93000"/>
              </a:lnSpc>
              <a:spcAft>
                <a:spcPts val="1200"/>
              </a:spcAft>
              <a:buClr>
                <a:srgbClr val="000000"/>
              </a:buClr>
              <a:buFont typeface="Arial" charset="0"/>
              <a:buChar char="•"/>
            </a:pPr>
            <a:endParaRPr lang="en-US">
              <a:solidFill>
                <a:srgbClr val="000000"/>
              </a:solidFill>
              <a:latin typeface="Helvetica" charset="0"/>
              <a:ea typeface="Helvetica" charset="0"/>
              <a:cs typeface="Helvetica" charset="0"/>
            </a:endParaRPr>
          </a:p>
          <a:p>
            <a:pPr>
              <a:lnSpc>
                <a:spcPct val="93000"/>
              </a:lnSpc>
              <a:spcAft>
                <a:spcPts val="1200"/>
              </a:spcAft>
              <a:buClr>
                <a:srgbClr val="000000"/>
              </a:buClr>
            </a:pPr>
            <a:r>
              <a:rPr lang="en-US" sz="2000">
                <a:solidFill>
                  <a:srgbClr val="000000"/>
                </a:solidFill>
                <a:latin typeface="Helvetica" charset="0"/>
                <a:ea typeface="Helvetica" charset="0"/>
                <a:cs typeface="Helvetica" charset="0"/>
              </a:rPr>
              <a:t> </a:t>
            </a:r>
            <a:endParaRPr lang="en-US">
              <a:solidFill>
                <a:srgbClr val="000000"/>
              </a:solidFill>
              <a:latin typeface="Courier" charset="0"/>
              <a:ea typeface="Helvetica" charset="0"/>
              <a:cs typeface="Helvetica"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TextBox 2"/>
          <p:cNvSpPr txBox="1">
            <a:spLocks noChangeArrowheads="1"/>
          </p:cNvSpPr>
          <p:nvPr/>
        </p:nvSpPr>
        <p:spPr bwMode="auto">
          <a:xfrm>
            <a:off x="354013" y="238125"/>
            <a:ext cx="4205287" cy="461963"/>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rPr>
              <a:t>Example: AMR Poisson solve</a:t>
            </a:r>
          </a:p>
        </p:txBody>
      </p:sp>
      <p:sp>
        <p:nvSpPr>
          <p:cNvPr id="101379" name="TextBox 5"/>
          <p:cNvSpPr txBox="1">
            <a:spLocks noChangeArrowheads="1"/>
          </p:cNvSpPr>
          <p:nvPr/>
        </p:nvSpPr>
        <p:spPr bwMode="auto">
          <a:xfrm>
            <a:off x="633413" y="746125"/>
            <a:ext cx="8166100" cy="5505450"/>
          </a:xfrm>
          <a:prstGeom prst="rect">
            <a:avLst/>
          </a:prstGeom>
          <a:noFill/>
          <a:ln w="9525">
            <a:noFill/>
            <a:miter lim="800000"/>
            <a:headEnd/>
            <a:tailEnd/>
          </a:ln>
        </p:spPr>
        <p:txBody>
          <a:bodyPr>
            <a:prstTxWarp prst="textNoShape">
              <a:avLst/>
            </a:prstTxWarp>
            <a:spAutoFit/>
          </a:bodyPr>
          <a:lstStyle/>
          <a:p>
            <a:pPr>
              <a:lnSpc>
                <a:spcPct val="93000"/>
              </a:lnSpc>
              <a:buClr>
                <a:srgbClr val="000000"/>
              </a:buClr>
            </a:pPr>
            <a:r>
              <a:rPr lang="en-US">
                <a:solidFill>
                  <a:srgbClr val="000000"/>
                </a:solidFill>
                <a:latin typeface="Courier" charset="0"/>
                <a:ea typeface="Helvetica" charset="0"/>
                <a:cs typeface="Courier" charset="0"/>
              </a:rPr>
              <a:t> int numlevels, baselevel;</a:t>
            </a:r>
          </a:p>
          <a:p>
            <a:pPr>
              <a:lnSpc>
                <a:spcPct val="93000"/>
              </a:lnSpc>
              <a:buClr>
                <a:srgbClr val="000000"/>
              </a:buClr>
            </a:pPr>
            <a:r>
              <a:rPr lang="en-US">
                <a:solidFill>
                  <a:srgbClr val="000000"/>
                </a:solidFill>
                <a:latin typeface="Courier" charset="0"/>
                <a:ea typeface="Helvetica" charset="0"/>
                <a:cs typeface="Courier" charset="0"/>
              </a:rPr>
              <a:t>  Vector&lt;DisjointBoxLayout&gt; vectGrids;</a:t>
            </a:r>
          </a:p>
          <a:p>
            <a:pPr>
              <a:lnSpc>
                <a:spcPct val="93000"/>
              </a:lnSpc>
              <a:buClr>
                <a:srgbClr val="000000"/>
              </a:buClr>
            </a:pPr>
            <a:r>
              <a:rPr lang="en-US">
                <a:solidFill>
                  <a:srgbClr val="000000"/>
                </a:solidFill>
                <a:latin typeface="Courier" charset="0"/>
                <a:ea typeface="Helvetica" charset="0"/>
                <a:cs typeface="Courier" charset="0"/>
              </a:rPr>
              <a:t>  Vector&lt;ProblemDomain&gt; vectDomain;</a:t>
            </a:r>
          </a:p>
          <a:p>
            <a:pPr>
              <a:lnSpc>
                <a:spcPct val="93000"/>
              </a:lnSpc>
              <a:buClr>
                <a:srgbClr val="000000"/>
              </a:buClr>
            </a:pPr>
            <a:r>
              <a:rPr lang="en-US">
                <a:solidFill>
                  <a:srgbClr val="000000"/>
                </a:solidFill>
                <a:latin typeface="Courier" charset="0"/>
                <a:ea typeface="Helvetica" charset="0"/>
                <a:cs typeface="Courier" charset="0"/>
              </a:rPr>
              <a:t>  Vector&lt;int&gt; vectRefRatio;</a:t>
            </a:r>
          </a:p>
          <a:p>
            <a:pPr>
              <a:lnSpc>
                <a:spcPct val="93000"/>
              </a:lnSpc>
              <a:buClr>
                <a:srgbClr val="000000"/>
              </a:buClr>
            </a:pPr>
            <a:r>
              <a:rPr lang="en-US">
                <a:solidFill>
                  <a:srgbClr val="000000"/>
                </a:solidFill>
                <a:latin typeface="Courier" charset="0"/>
                <a:ea typeface="Helvetica" charset="0"/>
                <a:cs typeface="Courier" charset="0"/>
              </a:rPr>
              <a:t>  Real dxCrse;  </a:t>
            </a:r>
          </a:p>
          <a:p>
            <a:pPr>
              <a:lnSpc>
                <a:spcPct val="93000"/>
              </a:lnSpc>
              <a:buClr>
                <a:srgbClr val="000000"/>
              </a:buClr>
            </a:pPr>
            <a:r>
              <a:rPr lang="en-US">
                <a:solidFill>
                  <a:srgbClr val="000000"/>
                </a:solidFill>
                <a:latin typeface="Courier" charset="0"/>
                <a:ea typeface="Helvetica" charset="0"/>
                <a:cs typeface="Courier" charset="0"/>
              </a:rPr>
              <a:t>  setGrids(vectGrids, vectDomain,dxCrse,</a:t>
            </a:r>
          </a:p>
          <a:p>
            <a:pPr>
              <a:lnSpc>
                <a:spcPct val="93000"/>
              </a:lnSpc>
              <a:buClr>
                <a:srgbClr val="000000"/>
              </a:buClr>
            </a:pPr>
            <a:r>
              <a:rPr lang="en-US">
                <a:solidFill>
                  <a:srgbClr val="000000"/>
                </a:solidFill>
                <a:latin typeface="Courier" charset="0"/>
                <a:ea typeface="Helvetica" charset="0"/>
                <a:cs typeface="Courier" charset="0"/>
              </a:rPr>
              <a:t>           vectRefRatio, numlevels, baselevel);</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AMRPoissonOpFactory opFactory;</a:t>
            </a:r>
          </a:p>
          <a:p>
            <a:pPr>
              <a:lnSpc>
                <a:spcPct val="93000"/>
              </a:lnSpc>
              <a:buClr>
                <a:srgbClr val="000000"/>
              </a:buClr>
            </a:pPr>
            <a:r>
              <a:rPr lang="en-US">
                <a:solidFill>
                  <a:srgbClr val="000000"/>
                </a:solidFill>
                <a:latin typeface="Courier" charset="0"/>
                <a:ea typeface="Helvetica" charset="0"/>
                <a:cs typeface="Courier" charset="0"/>
              </a:rPr>
              <a:t>  opFactory.define(vectDomain[0], vectGrids, vectRefRatio, </a:t>
            </a:r>
          </a:p>
          <a:p>
            <a:pPr>
              <a:lnSpc>
                <a:spcPct val="93000"/>
              </a:lnSpc>
              <a:buClr>
                <a:srgbClr val="000000"/>
              </a:buClr>
            </a:pPr>
            <a:r>
              <a:rPr lang="en-US">
                <a:solidFill>
                  <a:srgbClr val="000000"/>
                </a:solidFill>
                <a:latin typeface="Courier" charset="0"/>
                <a:ea typeface="Helvetica" charset="0"/>
                <a:cs typeface="Courier" charset="0"/>
              </a:rPr>
              <a:t>                   dxCrse, &amp;bcFunc);</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AMRMultiGrid solver;</a:t>
            </a:r>
          </a:p>
          <a:p>
            <a:pPr>
              <a:lnSpc>
                <a:spcPct val="93000"/>
              </a:lnSpc>
              <a:buClr>
                <a:srgbClr val="000000"/>
              </a:buClr>
            </a:pPr>
            <a:r>
              <a:rPr lang="en-US">
                <a:solidFill>
                  <a:srgbClr val="000000"/>
                </a:solidFill>
                <a:latin typeface="Courier" charset="0"/>
                <a:ea typeface="Helvetica" charset="0"/>
                <a:cs typeface="Courier" charset="0"/>
              </a:rPr>
              <a:t>  solver.define(vectDomain[0], opFactory, &amp;bottomSolver, numLevels);</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Vector&lt;LevelData&lt;FArrayBox&gt;* &gt; phi(numlevels, NULL);</a:t>
            </a:r>
          </a:p>
          <a:p>
            <a:pPr>
              <a:lnSpc>
                <a:spcPct val="93000"/>
              </a:lnSpc>
              <a:buClr>
                <a:srgbClr val="000000"/>
              </a:buClr>
            </a:pPr>
            <a:r>
              <a:rPr lang="en-US">
                <a:solidFill>
                  <a:srgbClr val="000000"/>
                </a:solidFill>
                <a:latin typeface="Courier" charset="0"/>
                <a:ea typeface="Helvetica" charset="0"/>
                <a:cs typeface="Courier" charset="0"/>
              </a:rPr>
              <a:t>  Vector&lt;LevelData&lt;FArrayBox&gt;* &gt; rhs(numlevels, NULL);</a:t>
            </a:r>
          </a:p>
          <a:p>
            <a:pPr>
              <a:lnSpc>
                <a:spcPct val="93000"/>
              </a:lnSpc>
              <a:buClr>
                <a:srgbClr val="000000"/>
              </a:buClr>
            </a:pPr>
            <a:r>
              <a:rPr lang="en-US">
                <a:solidFill>
                  <a:srgbClr val="000000"/>
                </a:solidFill>
                <a:latin typeface="Courier" charset="0"/>
                <a:ea typeface="Helvetica" charset="0"/>
                <a:cs typeface="Courier" charset="0"/>
              </a:rPr>
              <a:t>  defineStorageAndRHS(phi, rhs, vectGrids);</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solver.solveAMR(phi, rhs, numlevels-1, baseLevel);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TextBox 2"/>
          <p:cNvSpPr txBox="1">
            <a:spLocks noChangeArrowheads="1"/>
          </p:cNvSpPr>
          <p:nvPr/>
        </p:nvSpPr>
        <p:spPr bwMode="auto">
          <a:xfrm>
            <a:off x="328613" y="279400"/>
            <a:ext cx="8380412" cy="892175"/>
          </a:xfrm>
          <a:prstGeom prst="rect">
            <a:avLst/>
          </a:prstGeom>
          <a:noFill/>
          <a:ln w="9525">
            <a:noFill/>
            <a:miter lim="800000"/>
            <a:headEnd/>
            <a:tailEnd/>
          </a:ln>
        </p:spPr>
        <p:txBody>
          <a:bodyPr>
            <a:prstTxWarp prst="textNoShape">
              <a:avLst/>
            </a:prstTxWarp>
            <a:spAutoFit/>
          </a:bodyPr>
          <a:lstStyle/>
          <a:p>
            <a:r>
              <a:rPr lang="en-US" sz="2400">
                <a:solidFill>
                  <a:schemeClr val="tx2"/>
                </a:solidFill>
                <a:latin typeface="Helvetica" charset="0"/>
                <a:ea typeface="Courier" charset="0"/>
                <a:cs typeface="Helvetica" charset="0"/>
              </a:rPr>
              <a:t>Example: </a:t>
            </a:r>
            <a:r>
              <a:rPr lang="en-US" sz="2800">
                <a:solidFill>
                  <a:schemeClr val="tx2"/>
                </a:solidFill>
                <a:latin typeface="Courier" charset="0"/>
                <a:ea typeface="Courier" charset="0"/>
                <a:cs typeface="Helvetica" charset="0"/>
              </a:rPr>
              <a:t>AMR / AMRLevel</a:t>
            </a:r>
            <a:r>
              <a:rPr lang="en-US" sz="2400">
                <a:solidFill>
                  <a:schemeClr val="tx2"/>
                </a:solidFill>
                <a:latin typeface="Courier" charset="0"/>
                <a:ea typeface="Courier" charset="0"/>
                <a:cs typeface="Helvetica" charset="0"/>
              </a:rPr>
              <a:t> </a:t>
            </a:r>
            <a:r>
              <a:rPr lang="en-US" sz="2400">
                <a:solidFill>
                  <a:schemeClr val="tx2"/>
                </a:solidFill>
                <a:latin typeface="Helvetica" charset="0"/>
                <a:ea typeface="Courier" charset="0"/>
                <a:cs typeface="Helvetica" charset="0"/>
              </a:rPr>
              <a:t>Interface for Berger-Oliger Time Stepping</a:t>
            </a:r>
          </a:p>
        </p:txBody>
      </p:sp>
      <p:sp>
        <p:nvSpPr>
          <p:cNvPr id="103427" name="TextBox 5"/>
          <p:cNvSpPr txBox="1">
            <a:spLocks noChangeArrowheads="1"/>
          </p:cNvSpPr>
          <p:nvPr/>
        </p:nvSpPr>
        <p:spPr bwMode="auto">
          <a:xfrm>
            <a:off x="0" y="3838575"/>
            <a:ext cx="9271000" cy="2471738"/>
          </a:xfrm>
          <a:prstGeom prst="rect">
            <a:avLst/>
          </a:prstGeom>
          <a:noFill/>
          <a:ln w="9525">
            <a:noFill/>
            <a:miter lim="800000"/>
            <a:headEnd/>
            <a:tailEnd/>
          </a:ln>
        </p:spPr>
        <p:txBody>
          <a:bodyPr>
            <a:prstTxWarp prst="textNoShape">
              <a:avLst/>
            </a:prstTxWarp>
            <a:spAutoFit/>
          </a:bodyPr>
          <a:lstStyle/>
          <a:p>
            <a:pPr>
              <a:lnSpc>
                <a:spcPct val="93000"/>
              </a:lnSpc>
              <a:buClr>
                <a:srgbClr val="000000"/>
              </a:buClr>
            </a:pPr>
            <a:r>
              <a:rPr lang="en-US">
                <a:solidFill>
                  <a:srgbClr val="000000"/>
                </a:solidFill>
                <a:latin typeface="Helvetica" charset="0"/>
                <a:ea typeface="Helvetica" charset="0"/>
                <a:cs typeface="Helvetica" charset="0"/>
              </a:rPr>
              <a:t>We implement this control structure using a pair of classes:</a:t>
            </a:r>
          </a:p>
          <a:p>
            <a:pPr>
              <a:lnSpc>
                <a:spcPct val="93000"/>
              </a:lnSpc>
              <a:buClr>
                <a:srgbClr val="000000"/>
              </a:buClr>
              <a:buFont typeface="Arial" charset="0"/>
              <a:buChar char="•"/>
            </a:pPr>
            <a:r>
              <a:rPr lang="en-US">
                <a:solidFill>
                  <a:srgbClr val="000000"/>
                </a:solidFill>
                <a:latin typeface="Helvetica" charset="0"/>
                <a:ea typeface="Helvetica" charset="0"/>
                <a:cs typeface="Helvetica" charset="0"/>
              </a:rPr>
              <a:t> class AMR: manages the timestepping process.</a:t>
            </a:r>
          </a:p>
          <a:p>
            <a:pPr>
              <a:lnSpc>
                <a:spcPct val="93000"/>
              </a:lnSpc>
              <a:buClr>
                <a:srgbClr val="000000"/>
              </a:buClr>
              <a:buFont typeface="Arial" charset="0"/>
              <a:buChar char="•"/>
            </a:pPr>
            <a:r>
              <a:rPr lang="en-US">
                <a:solidFill>
                  <a:srgbClr val="000000"/>
                </a:solidFill>
                <a:latin typeface="Helvetica" charset="0"/>
                <a:ea typeface="Helvetica" charset="0"/>
                <a:cs typeface="Helvetica" charset="0"/>
              </a:rPr>
              <a:t> class AMRLevel :  collection of virtual functions called by an AMR object that performs the operations on the data at a level.</a:t>
            </a:r>
          </a:p>
          <a:p>
            <a:pPr lvl="1">
              <a:lnSpc>
                <a:spcPct val="93000"/>
              </a:lnSpc>
              <a:buClr>
                <a:srgbClr val="000000"/>
              </a:buClr>
              <a:buFont typeface="Courier New" charset="0"/>
              <a:buChar char="o"/>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Courier" charset="0"/>
              </a:rPr>
              <a:t>virtual void AMRLevel::advance() = 0 </a:t>
            </a:r>
            <a:r>
              <a:rPr lang="en-US">
                <a:solidFill>
                  <a:srgbClr val="000000"/>
                </a:solidFill>
                <a:latin typeface="Helvetica" charset="0"/>
                <a:ea typeface="Helvetica" charset="0"/>
                <a:cs typeface="Helvetica" charset="0"/>
              </a:rPr>
              <a:t>advances the data at a level by one time step.</a:t>
            </a:r>
          </a:p>
          <a:p>
            <a:pPr lvl="1">
              <a:lnSpc>
                <a:spcPct val="93000"/>
              </a:lnSpc>
              <a:buClr>
                <a:srgbClr val="000000"/>
              </a:buClr>
              <a:buFont typeface="Courier New" charset="0"/>
              <a:buChar char="o"/>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Helvetica" charset="0"/>
              </a:rPr>
              <a:t>virtual void AMRLevel::postTimeStep() = 0 </a:t>
            </a:r>
            <a:r>
              <a:rPr lang="en-US">
                <a:solidFill>
                  <a:srgbClr val="000000"/>
                </a:solidFill>
                <a:latin typeface="Helvetica" charset="0"/>
                <a:ea typeface="Helvetica" charset="0"/>
                <a:cs typeface="Helvetica" charset="0"/>
              </a:rPr>
              <a:t>performs whatever sychronization operations required after all the finer levels have been updated.</a:t>
            </a:r>
          </a:p>
          <a:p>
            <a:pPr lvl="1">
              <a:lnSpc>
                <a:spcPct val="93000"/>
              </a:lnSpc>
              <a:buClr>
                <a:srgbClr val="000000"/>
              </a:buClr>
              <a:buFont typeface="Courier New" charset="0"/>
              <a:buChar char="o"/>
            </a:pPr>
            <a:endParaRPr lang="en-US">
              <a:solidFill>
                <a:srgbClr val="000000"/>
              </a:solidFill>
              <a:latin typeface="Helvetica" charset="0"/>
              <a:ea typeface="Helvetica" charset="0"/>
              <a:cs typeface="Helvetica" charset="0"/>
            </a:endParaRPr>
          </a:p>
        </p:txBody>
      </p:sp>
      <p:pic>
        <p:nvPicPr>
          <p:cNvPr id="103428" name="Picture 4" descr="timestep.pdf"/>
          <p:cNvPicPr>
            <a:picLocks noChangeAspect="1"/>
          </p:cNvPicPr>
          <p:nvPr/>
        </p:nvPicPr>
        <p:blipFill>
          <a:blip r:embed="rId3"/>
          <a:srcRect/>
          <a:stretch>
            <a:fillRect/>
          </a:stretch>
        </p:blipFill>
        <p:spPr bwMode="auto">
          <a:xfrm>
            <a:off x="2430463" y="-3189288"/>
            <a:ext cx="5299075"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TextBox 2"/>
          <p:cNvSpPr txBox="1">
            <a:spLocks noChangeArrowheads="1"/>
          </p:cNvSpPr>
          <p:nvPr/>
        </p:nvSpPr>
        <p:spPr bwMode="auto">
          <a:xfrm>
            <a:off x="320675" y="0"/>
            <a:ext cx="8380413" cy="523875"/>
          </a:xfrm>
          <a:prstGeom prst="rect">
            <a:avLst/>
          </a:prstGeom>
          <a:noFill/>
          <a:ln w="9525">
            <a:noFill/>
            <a:miter lim="800000"/>
            <a:headEnd/>
            <a:tailEnd/>
          </a:ln>
        </p:spPr>
        <p:txBody>
          <a:bodyPr>
            <a:prstTxWarp prst="textNoShape">
              <a:avLst/>
            </a:prstTxWarp>
            <a:spAutoFit/>
          </a:bodyPr>
          <a:lstStyle/>
          <a:p>
            <a:r>
              <a:rPr lang="en-US" sz="2800">
                <a:solidFill>
                  <a:schemeClr val="tx2"/>
                </a:solidFill>
                <a:latin typeface="Courier" charset="0"/>
                <a:ea typeface="Courier" charset="0"/>
                <a:cs typeface="Courier" charset="0"/>
              </a:rPr>
              <a:t>AMR / AMRLevel</a:t>
            </a:r>
            <a:r>
              <a:rPr lang="en-US" sz="2400">
                <a:solidFill>
                  <a:schemeClr val="tx2"/>
                </a:solidFill>
                <a:latin typeface="Courier" charset="0"/>
                <a:ea typeface="Courier" charset="0"/>
                <a:cs typeface="Courier" charset="0"/>
              </a:rPr>
              <a:t> </a:t>
            </a:r>
            <a:r>
              <a:rPr lang="en-US" sz="2400">
                <a:solidFill>
                  <a:schemeClr val="tx2"/>
                </a:solidFill>
                <a:latin typeface="Helvetica" charset="0"/>
                <a:ea typeface="Courier" charset="0"/>
                <a:cs typeface="Helvetica" charset="0"/>
              </a:rPr>
              <a:t>Interface</a:t>
            </a:r>
          </a:p>
        </p:txBody>
      </p:sp>
      <p:sp>
        <p:nvSpPr>
          <p:cNvPr id="105475" name="TextBox 5"/>
          <p:cNvSpPr txBox="1">
            <a:spLocks noChangeArrowheads="1"/>
          </p:cNvSpPr>
          <p:nvPr/>
        </p:nvSpPr>
        <p:spPr bwMode="auto">
          <a:xfrm>
            <a:off x="-36513" y="581025"/>
            <a:ext cx="9271001" cy="5634038"/>
          </a:xfrm>
          <a:prstGeom prst="rect">
            <a:avLst/>
          </a:prstGeom>
          <a:noFill/>
          <a:ln w="9525">
            <a:noFill/>
            <a:miter lim="800000"/>
            <a:headEnd/>
            <a:tailEnd/>
          </a:ln>
        </p:spPr>
        <p:txBody>
          <a:bodyPr>
            <a:prstTxWarp prst="textNoShape">
              <a:avLst/>
            </a:prstTxWarp>
            <a:spAutoFit/>
          </a:bodyPr>
          <a:lstStyle/>
          <a:p>
            <a:pPr>
              <a:lnSpc>
                <a:spcPct val="93000"/>
              </a:lnSpc>
              <a:spcAft>
                <a:spcPts val="600"/>
              </a:spcAft>
              <a:buClr>
                <a:srgbClr val="000000"/>
              </a:buClr>
            </a:pPr>
            <a:r>
              <a:rPr lang="en-US">
                <a:solidFill>
                  <a:srgbClr val="000000"/>
                </a:solidFill>
                <a:latin typeface="Helvetica" charset="0"/>
                <a:ea typeface="Helvetica" charset="0"/>
                <a:cs typeface="Helvetica" charset="0"/>
              </a:rPr>
              <a:t> AMR has as member data a collection of pointers to objects of type AMRLevel, one for each level of refinement.</a:t>
            </a:r>
          </a:p>
          <a:p>
            <a:pPr>
              <a:lnSpc>
                <a:spcPct val="93000"/>
              </a:lnSpc>
              <a:spcAft>
                <a:spcPts val="600"/>
              </a:spcAft>
              <a:buClr>
                <a:srgbClr val="000000"/>
              </a:buClr>
            </a:pPr>
            <a:r>
              <a:rPr lang="en-US" sz="2000">
                <a:solidFill>
                  <a:srgbClr val="000000"/>
                </a:solidFill>
                <a:latin typeface="Courier" charset="0"/>
                <a:ea typeface="Helvetica" charset="0"/>
                <a:cs typeface="Courier" charset="0"/>
              </a:rPr>
              <a:t>Vector&lt;AMRLevel*&gt; m_amrlevels;</a:t>
            </a:r>
          </a:p>
          <a:p>
            <a:pPr>
              <a:lnSpc>
                <a:spcPct val="93000"/>
              </a:lnSpc>
              <a:spcAft>
                <a:spcPts val="600"/>
              </a:spcAft>
              <a:buClr>
                <a:srgbClr val="000000"/>
              </a:buClr>
            </a:pPr>
            <a:r>
              <a:rPr lang="en-US">
                <a:solidFill>
                  <a:srgbClr val="000000"/>
                </a:solidFill>
                <a:latin typeface="Helvetica" charset="0"/>
                <a:ea typeface="Helvetica" charset="0"/>
                <a:cs typeface="Helvetica" charset="0"/>
              </a:rPr>
              <a:t>AMR calls the various member functions of AMRLevel as it advances the solution in time.</a:t>
            </a:r>
          </a:p>
          <a:p>
            <a:pPr>
              <a:lnSpc>
                <a:spcPct val="93000"/>
              </a:lnSpc>
              <a:spcAft>
                <a:spcPts val="600"/>
              </a:spcAft>
              <a:buClr>
                <a:srgbClr val="000000"/>
              </a:buClr>
            </a:pPr>
            <a:r>
              <a:rPr lang="en-US">
                <a:solidFill>
                  <a:srgbClr val="000000"/>
                </a:solidFill>
                <a:latin typeface="Courier" charset="0"/>
                <a:ea typeface="Helvetica" charset="0"/>
                <a:cs typeface="Helvetica" charset="0"/>
              </a:rPr>
              <a:t>m_amrlevels[currentLevel]-&gt;advance();</a:t>
            </a:r>
          </a:p>
          <a:p>
            <a:pPr>
              <a:lnSpc>
                <a:spcPct val="93000"/>
              </a:lnSpc>
              <a:spcAft>
                <a:spcPts val="600"/>
              </a:spcAft>
              <a:buClr>
                <a:srgbClr val="000000"/>
              </a:buClr>
            </a:pPr>
            <a:r>
              <a:rPr lang="en-US">
                <a:solidFill>
                  <a:srgbClr val="000000"/>
                </a:solidFill>
                <a:latin typeface="Helvetica" charset="0"/>
                <a:ea typeface="Helvetica" charset="0"/>
                <a:cs typeface="Helvetica" charset="0"/>
              </a:rPr>
              <a:t>The user implements a class derived from AMRLevel that contains all of the functions in AMRLevel:</a:t>
            </a:r>
          </a:p>
          <a:p>
            <a:pPr>
              <a:lnSpc>
                <a:spcPct val="93000"/>
              </a:lnSpc>
              <a:buClr>
                <a:srgbClr val="000000"/>
              </a:buClr>
            </a:pPr>
            <a:r>
              <a:rPr lang="en-US">
                <a:solidFill>
                  <a:srgbClr val="000000"/>
                </a:solidFill>
                <a:latin typeface="Courier" charset="0"/>
                <a:ea typeface="Helvetica" charset="0"/>
                <a:cs typeface="Helvetica" charset="0"/>
              </a:rPr>
              <a:t>class AMRLevelUpwind : public AMRLevel</a:t>
            </a:r>
          </a:p>
          <a:p>
            <a:pPr>
              <a:lnSpc>
                <a:spcPct val="93000"/>
              </a:lnSpc>
              <a:buClr>
                <a:srgbClr val="000000"/>
              </a:buClr>
            </a:pPr>
            <a:r>
              <a:rPr lang="en-US">
                <a:solidFill>
                  <a:srgbClr val="000000"/>
                </a:solidFill>
                <a:latin typeface="Courier" charset="0"/>
                <a:ea typeface="Helvetica" charset="0"/>
                <a:cs typeface="Helvetica" charset="0"/>
              </a:rPr>
              <a:t>// Defines functions in the interface, as well as data.</a:t>
            </a:r>
          </a:p>
          <a:p>
            <a:pPr>
              <a:lnSpc>
                <a:spcPct val="93000"/>
              </a:lnSpc>
              <a:buClr>
                <a:srgbClr val="000000"/>
              </a:buClr>
            </a:pPr>
            <a:r>
              <a:rPr lang="en-US">
                <a:solidFill>
                  <a:srgbClr val="000000"/>
                </a:solidFill>
                <a:latin typeface="Courier" charset="0"/>
                <a:ea typeface="Helvetica" charset="0"/>
                <a:cs typeface="Helvetica" charset="0"/>
              </a:rPr>
              <a:t>...</a:t>
            </a:r>
          </a:p>
          <a:p>
            <a:pPr>
              <a:lnSpc>
                <a:spcPct val="93000"/>
              </a:lnSpc>
              <a:buClr>
                <a:srgbClr val="000000"/>
              </a:buClr>
            </a:pPr>
            <a:r>
              <a:rPr lang="en-US">
                <a:solidFill>
                  <a:srgbClr val="000000"/>
                </a:solidFill>
                <a:latin typeface="Courier" charset="0"/>
                <a:ea typeface="Helvetica" charset="0"/>
                <a:cs typeface="Helvetica" charset="0"/>
              </a:rPr>
              <a:t>virtual void AMRLevelUpwind::advance()</a:t>
            </a:r>
          </a:p>
          <a:p>
            <a:pPr>
              <a:lnSpc>
                <a:spcPct val="93000"/>
              </a:lnSpc>
              <a:buClr>
                <a:srgbClr val="000000"/>
              </a:buClr>
            </a:pPr>
            <a:r>
              <a:rPr lang="en-US">
                <a:solidFill>
                  <a:srgbClr val="000000"/>
                </a:solidFill>
                <a:latin typeface="Courier" charset="0"/>
                <a:ea typeface="Helvetica" charset="0"/>
                <a:cs typeface="Helvetica" charset="0"/>
              </a:rPr>
              <a:t>{</a:t>
            </a:r>
          </a:p>
          <a:p>
            <a:pPr>
              <a:lnSpc>
                <a:spcPct val="93000"/>
              </a:lnSpc>
              <a:buClr>
                <a:srgbClr val="000000"/>
              </a:buClr>
            </a:pPr>
            <a:r>
              <a:rPr lang="en-US">
                <a:solidFill>
                  <a:srgbClr val="000000"/>
                </a:solidFill>
                <a:latin typeface="Courier" charset="0"/>
                <a:ea typeface="Helvetica" charset="0"/>
                <a:cs typeface="Helvetica" charset="0"/>
              </a:rPr>
              <a:t>// Advances the solution for one time step.</a:t>
            </a:r>
          </a:p>
          <a:p>
            <a:pPr>
              <a:lnSpc>
                <a:spcPct val="93000"/>
              </a:lnSpc>
              <a:buClr>
                <a:srgbClr val="000000"/>
              </a:buClr>
            </a:pPr>
            <a:r>
              <a:rPr lang="en-US">
                <a:solidFill>
                  <a:srgbClr val="000000"/>
                </a:solidFill>
                <a:latin typeface="Courier" charset="0"/>
                <a:ea typeface="Helvetica" charset="0"/>
                <a:cs typeface="Helvetica" charset="0"/>
              </a:rPr>
              <a:t>...}</a:t>
            </a:r>
          </a:p>
          <a:p>
            <a:pPr>
              <a:lnSpc>
                <a:spcPct val="93000"/>
              </a:lnSpc>
              <a:spcAft>
                <a:spcPts val="600"/>
              </a:spcAft>
              <a:buClr>
                <a:srgbClr val="000000"/>
              </a:buClr>
            </a:pPr>
            <a:r>
              <a:rPr lang="en-US">
                <a:solidFill>
                  <a:srgbClr val="000000"/>
                </a:solidFill>
                <a:latin typeface="Helvetica" charset="0"/>
                <a:ea typeface="Helvetica" charset="0"/>
                <a:cs typeface="Helvetica" charset="0"/>
              </a:rPr>
              <a:t>To use the AMR class for a particular applications, </a:t>
            </a:r>
            <a:r>
              <a:rPr lang="en-US">
                <a:solidFill>
                  <a:srgbClr val="000000"/>
                </a:solidFill>
                <a:latin typeface="Courier" charset="0"/>
                <a:ea typeface="Helvetica" charset="0"/>
                <a:cs typeface="Helvetica" charset="0"/>
              </a:rPr>
              <a:t>m_amrlevel[k] </a:t>
            </a:r>
            <a:r>
              <a:rPr lang="en-US">
                <a:solidFill>
                  <a:srgbClr val="000000"/>
                </a:solidFill>
                <a:latin typeface="Helvetica" charset="0"/>
                <a:ea typeface="Helvetica" charset="0"/>
                <a:cs typeface="Helvetica" charset="0"/>
              </a:rPr>
              <a:t>will point to objects in the derived class</a:t>
            </a:r>
          </a:p>
          <a:p>
            <a:pPr>
              <a:lnSpc>
                <a:spcPct val="93000"/>
              </a:lnSpc>
              <a:buClr>
                <a:srgbClr val="000000"/>
              </a:buClr>
            </a:pPr>
            <a:r>
              <a:rPr lang="en-US">
                <a:solidFill>
                  <a:srgbClr val="000000"/>
                </a:solidFill>
                <a:latin typeface="Courier" charset="0"/>
                <a:ea typeface="Helvetica" charset="0"/>
                <a:cs typeface="Helvetica" charset="0"/>
              </a:rPr>
              <a:t>AMRLevelUpwind* amrLevelUpwindPtr = new AMRLevelUpwind(...);</a:t>
            </a:r>
          </a:p>
          <a:p>
            <a:pPr>
              <a:lnSpc>
                <a:spcPct val="93000"/>
              </a:lnSpc>
              <a:buClr>
                <a:srgbClr val="000000"/>
              </a:buClr>
            </a:pPr>
            <a:r>
              <a:rPr lang="en-US">
                <a:solidFill>
                  <a:srgbClr val="000000"/>
                </a:solidFill>
                <a:latin typeface="Courier" charset="0"/>
                <a:ea typeface="Helvetica" charset="0"/>
                <a:cs typeface="Helvetica" charset="0"/>
              </a:rPr>
              <a:t>m_amrlevel[k] = static_cast &lt;AMRLevel*&gt; (amrLevelUpwindPtr);</a:t>
            </a:r>
          </a:p>
          <a:p>
            <a:pPr>
              <a:lnSpc>
                <a:spcPct val="93000"/>
              </a:lnSpc>
              <a:spcAft>
                <a:spcPts val="600"/>
              </a:spcAft>
              <a:buClr>
                <a:srgbClr val="000000"/>
              </a:buClr>
            </a:pPr>
            <a:r>
              <a:rPr lang="en-US">
                <a:solidFill>
                  <a:srgbClr val="000000"/>
                </a:solidFill>
                <a:latin typeface="Helvetica" charset="0"/>
                <a:ea typeface="Helvetica" charset="0"/>
                <a:cs typeface="Helvetica"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TextBox 2"/>
          <p:cNvSpPr txBox="1">
            <a:spLocks noChangeArrowheads="1"/>
          </p:cNvSpPr>
          <p:nvPr/>
        </p:nvSpPr>
        <p:spPr bwMode="auto">
          <a:xfrm>
            <a:off x="320675" y="0"/>
            <a:ext cx="8380413" cy="461963"/>
          </a:xfrm>
          <a:prstGeom prst="rect">
            <a:avLst/>
          </a:prstGeom>
          <a:noFill/>
          <a:ln w="9525">
            <a:noFill/>
            <a:miter lim="800000"/>
            <a:headEnd/>
            <a:tailEnd/>
          </a:ln>
        </p:spPr>
        <p:txBody>
          <a:bodyPr>
            <a:prstTxWarp prst="textNoShape">
              <a:avLst/>
            </a:prstTxWarp>
            <a:spAutoFit/>
          </a:bodyPr>
          <a:lstStyle/>
          <a:p>
            <a:r>
              <a:rPr lang="en-US" sz="2400">
                <a:solidFill>
                  <a:schemeClr val="tx2"/>
                </a:solidFill>
                <a:latin typeface="Helvetica" charset="0"/>
                <a:ea typeface="Courier" charset="0"/>
                <a:cs typeface="Helvetica" charset="0"/>
              </a:rPr>
              <a:t>Upwind Advection Solver</a:t>
            </a:r>
          </a:p>
        </p:txBody>
      </p:sp>
      <p:sp>
        <p:nvSpPr>
          <p:cNvPr id="107523" name="TextBox 5"/>
          <p:cNvSpPr txBox="1">
            <a:spLocks noChangeArrowheads="1"/>
          </p:cNvSpPr>
          <p:nvPr/>
        </p:nvSpPr>
        <p:spPr bwMode="auto">
          <a:xfrm>
            <a:off x="360363" y="581025"/>
            <a:ext cx="8216900" cy="3219450"/>
          </a:xfrm>
          <a:prstGeom prst="rect">
            <a:avLst/>
          </a:prstGeom>
          <a:noFill/>
          <a:ln w="9525">
            <a:noFill/>
            <a:miter lim="800000"/>
            <a:headEnd/>
            <a:tailEnd/>
          </a:ln>
        </p:spPr>
        <p:txBody>
          <a:bodyPr>
            <a:prstTxWarp prst="textNoShape">
              <a:avLst/>
            </a:prstTxWarp>
            <a:spAutoFit/>
          </a:bodyPr>
          <a:lstStyle/>
          <a:p>
            <a:pPr>
              <a:lnSpc>
                <a:spcPct val="93000"/>
              </a:lnSpc>
              <a:spcAft>
                <a:spcPts val="600"/>
              </a:spcAft>
              <a:buClr>
                <a:srgbClr val="000000"/>
              </a:buClr>
            </a:pPr>
            <a:r>
              <a:rPr lang="en-US">
                <a:solidFill>
                  <a:srgbClr val="000000"/>
                </a:solidFill>
                <a:latin typeface="Helvetica" charset="0"/>
                <a:ea typeface="Helvetica" charset="0"/>
                <a:cs typeface="Helvetica" charset="0"/>
              </a:rPr>
              <a:t> Simple constant-velocity advection equation:</a:t>
            </a:r>
          </a:p>
          <a:p>
            <a:pPr>
              <a:lnSpc>
                <a:spcPct val="93000"/>
              </a:lnSpc>
              <a:spcAft>
                <a:spcPts val="600"/>
              </a:spcAft>
              <a:buClr>
                <a:srgbClr val="000000"/>
              </a:buClr>
            </a:pPr>
            <a:endParaRPr lang="en-US" sz="2000">
              <a:solidFill>
                <a:srgbClr val="000000"/>
              </a:solidFill>
              <a:latin typeface="Courier" charset="0"/>
              <a:ea typeface="Helvetica" charset="0"/>
              <a:cs typeface="Courier" charset="0"/>
            </a:endParaRPr>
          </a:p>
          <a:p>
            <a:pPr>
              <a:lnSpc>
                <a:spcPct val="93000"/>
              </a:lnSpc>
              <a:spcAft>
                <a:spcPts val="600"/>
              </a:spcAft>
              <a:buClr>
                <a:srgbClr val="000000"/>
              </a:buClr>
            </a:pPr>
            <a:endParaRPr lang="en-US" sz="2000">
              <a:solidFill>
                <a:srgbClr val="000000"/>
              </a:solidFill>
              <a:latin typeface="Courier" charset="0"/>
              <a:ea typeface="Helvetica" charset="0"/>
              <a:cs typeface="Courier" charset="0"/>
            </a:endParaRPr>
          </a:p>
          <a:p>
            <a:pPr>
              <a:lnSpc>
                <a:spcPct val="93000"/>
              </a:lnSpc>
              <a:spcAft>
                <a:spcPts val="600"/>
              </a:spcAft>
              <a:buClr>
                <a:srgbClr val="000000"/>
              </a:buClr>
            </a:pPr>
            <a:endParaRPr lang="en-US" sz="2000">
              <a:solidFill>
                <a:srgbClr val="000000"/>
              </a:solidFill>
              <a:latin typeface="Courier" charset="0"/>
              <a:ea typeface="Helvetica" charset="0"/>
              <a:cs typeface="Courier" charset="0"/>
            </a:endParaRPr>
          </a:p>
          <a:p>
            <a:pPr>
              <a:lnSpc>
                <a:spcPct val="93000"/>
              </a:lnSpc>
              <a:spcAft>
                <a:spcPts val="600"/>
              </a:spcAft>
              <a:buClr>
                <a:srgbClr val="000000"/>
              </a:buClr>
            </a:pPr>
            <a:r>
              <a:rPr lang="en-US">
                <a:solidFill>
                  <a:srgbClr val="000000"/>
                </a:solidFill>
                <a:latin typeface="Helvetica" charset="0"/>
                <a:ea typeface="Helvetica" charset="0"/>
                <a:cs typeface="Helvetica" charset="0"/>
              </a:rPr>
              <a:t>Discretize on AMR grid using simple 1st-order upwind approach. Piecewise-linear interpolation in space for coarse-fine boundary conditions. .</a:t>
            </a:r>
          </a:p>
          <a:p>
            <a:pPr>
              <a:lnSpc>
                <a:spcPct val="93000"/>
              </a:lnSpc>
              <a:spcAft>
                <a:spcPts val="600"/>
              </a:spcAft>
              <a:buClr>
                <a:srgbClr val="000000"/>
              </a:buClr>
            </a:pPr>
            <a:endParaRPr lang="en-US">
              <a:solidFill>
                <a:srgbClr val="000000"/>
              </a:solidFill>
              <a:latin typeface="Courier" charset="0"/>
              <a:ea typeface="Helvetica" charset="0"/>
              <a:cs typeface="Helvetica" charset="0"/>
            </a:endParaRPr>
          </a:p>
          <a:p>
            <a:pPr>
              <a:lnSpc>
                <a:spcPct val="93000"/>
              </a:lnSpc>
              <a:spcAft>
                <a:spcPts val="600"/>
              </a:spcAft>
              <a:buClr>
                <a:srgbClr val="000000"/>
              </a:buClr>
            </a:pPr>
            <a:r>
              <a:rPr lang="en-US">
                <a:solidFill>
                  <a:srgbClr val="000000"/>
                </a:solidFill>
                <a:latin typeface="Helvetica" charset="0"/>
                <a:ea typeface="Helvetica" charset="0"/>
                <a:cs typeface="Helvetica" charset="0"/>
              </a:rPr>
              <a:t>Refinement in time: linear interpolation in time for coarse-fine boundary conditions.      is a conserved quantity, maintain conservation at coarse-fine interface using refluxing.</a:t>
            </a:r>
          </a:p>
        </p:txBody>
      </p:sp>
      <p:pic>
        <p:nvPicPr>
          <p:cNvPr id="107524" name="Picture 3" descr="latex-image-1.pdf"/>
          <p:cNvPicPr>
            <a:picLocks noChangeAspect="1"/>
          </p:cNvPicPr>
          <p:nvPr/>
        </p:nvPicPr>
        <p:blipFill>
          <a:blip r:embed="rId3"/>
          <a:srcRect/>
          <a:stretch>
            <a:fillRect/>
          </a:stretch>
        </p:blipFill>
        <p:spPr bwMode="auto">
          <a:xfrm>
            <a:off x="3611563" y="1176338"/>
            <a:ext cx="1930400" cy="533400"/>
          </a:xfrm>
          <a:prstGeom prst="rect">
            <a:avLst/>
          </a:prstGeom>
          <a:noFill/>
          <a:ln w="9525">
            <a:noFill/>
            <a:miter lim="800000"/>
            <a:headEnd/>
            <a:tailEnd/>
          </a:ln>
        </p:spPr>
      </p:pic>
      <p:pic>
        <p:nvPicPr>
          <p:cNvPr id="107525" name="Picture 4" descr="latex-image-1.pdf"/>
          <p:cNvPicPr>
            <a:picLocks noChangeAspect="1"/>
          </p:cNvPicPr>
          <p:nvPr/>
        </p:nvPicPr>
        <p:blipFill>
          <a:blip r:embed="rId4"/>
          <a:srcRect/>
          <a:stretch>
            <a:fillRect/>
          </a:stretch>
        </p:blipFill>
        <p:spPr bwMode="auto">
          <a:xfrm>
            <a:off x="1652588" y="3236913"/>
            <a:ext cx="190500"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TextBox 2"/>
          <p:cNvSpPr txBox="1">
            <a:spLocks noChangeArrowheads="1"/>
          </p:cNvSpPr>
          <p:nvPr/>
        </p:nvSpPr>
        <p:spPr bwMode="auto">
          <a:xfrm>
            <a:off x="320675" y="0"/>
            <a:ext cx="8380413" cy="461963"/>
          </a:xfrm>
          <a:prstGeom prst="rect">
            <a:avLst/>
          </a:prstGeom>
          <a:noFill/>
          <a:ln w="9525">
            <a:noFill/>
            <a:miter lim="800000"/>
            <a:headEnd/>
            <a:tailEnd/>
          </a:ln>
        </p:spPr>
        <p:txBody>
          <a:bodyPr>
            <a:prstTxWarp prst="textNoShape">
              <a:avLst/>
            </a:prstTxWarp>
            <a:spAutoFit/>
          </a:bodyPr>
          <a:lstStyle/>
          <a:p>
            <a:r>
              <a:rPr lang="en-US" sz="2400">
                <a:solidFill>
                  <a:schemeClr val="tx2"/>
                </a:solidFill>
                <a:latin typeface="Helvetica" charset="0"/>
                <a:ea typeface="Courier" charset="0"/>
                <a:cs typeface="Helvetica" charset="0"/>
              </a:rPr>
              <a:t>Upwind Advection Solver</a:t>
            </a:r>
          </a:p>
        </p:txBody>
      </p:sp>
      <p:sp>
        <p:nvSpPr>
          <p:cNvPr id="109571" name="TextBox 5"/>
          <p:cNvSpPr txBox="1">
            <a:spLocks noChangeArrowheads="1"/>
          </p:cNvSpPr>
          <p:nvPr/>
        </p:nvSpPr>
        <p:spPr bwMode="auto">
          <a:xfrm>
            <a:off x="360363" y="581025"/>
            <a:ext cx="8216900" cy="6122988"/>
          </a:xfrm>
          <a:prstGeom prst="rect">
            <a:avLst/>
          </a:prstGeom>
          <a:noFill/>
          <a:ln w="9525">
            <a:noFill/>
            <a:miter lim="800000"/>
            <a:headEnd/>
            <a:tailEnd/>
          </a:ln>
        </p:spPr>
        <p:txBody>
          <a:bodyPr>
            <a:prstTxWarp prst="textNoShape">
              <a:avLst/>
            </a:prstTxWarp>
            <a:spAutoFit/>
          </a:bodyPr>
          <a:lstStyle/>
          <a:p>
            <a:pPr>
              <a:lnSpc>
                <a:spcPct val="93000"/>
              </a:lnSpc>
              <a:spcAft>
                <a:spcPts val="600"/>
              </a:spcAft>
              <a:buClr>
                <a:srgbClr val="000000"/>
              </a:buClr>
              <a:buFont typeface="Arial" charset="0"/>
              <a:buChar char="•"/>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Courier" charset="0"/>
              </a:rPr>
              <a:t>AMRLevelUpwind: public AMRLevel </a:t>
            </a:r>
            <a:r>
              <a:rPr lang="en-US">
                <a:solidFill>
                  <a:srgbClr val="000000"/>
                </a:solidFill>
                <a:latin typeface="Helvetica" charset="0"/>
                <a:ea typeface="Helvetica" charset="0"/>
                <a:cs typeface="Courier" charset="0"/>
              </a:rPr>
              <a:t>class derived from base </a:t>
            </a:r>
            <a:r>
              <a:rPr lang="en-US" sz="2000">
                <a:solidFill>
                  <a:srgbClr val="000000"/>
                </a:solidFill>
                <a:latin typeface="Courier" charset="0"/>
                <a:ea typeface="Helvetica" charset="0"/>
                <a:cs typeface="Helvetica" charset="0"/>
              </a:rPr>
              <a:t>AMRLevel </a:t>
            </a:r>
            <a:r>
              <a:rPr lang="en-US">
                <a:solidFill>
                  <a:srgbClr val="000000"/>
                </a:solidFill>
                <a:latin typeface="Helvetica" charset="0"/>
                <a:ea typeface="Helvetica" charset="0"/>
                <a:cs typeface="Helvetica" charset="0"/>
              </a:rPr>
              <a:t>class, fills in specific functionality for implementing the upwind advection algorithm.</a:t>
            </a:r>
          </a:p>
          <a:p>
            <a:pPr lvl="1">
              <a:lnSpc>
                <a:spcPct val="93000"/>
              </a:lnSpc>
              <a:spcAft>
                <a:spcPts val="600"/>
              </a:spcAft>
              <a:buClr>
                <a:srgbClr val="000000"/>
              </a:buClr>
              <a:buFont typeface="Courier New" charset="0"/>
              <a:buChar char="o"/>
            </a:pPr>
            <a:r>
              <a:rPr lang="en-US" sz="2000">
                <a:solidFill>
                  <a:srgbClr val="000000"/>
                </a:solidFill>
                <a:latin typeface="Courier" charset="0"/>
                <a:ea typeface="Helvetica" charset="0"/>
                <a:cs typeface="Helvetica" charset="0"/>
              </a:rPr>
              <a:t> advance() </a:t>
            </a:r>
            <a:r>
              <a:rPr lang="en-US">
                <a:solidFill>
                  <a:srgbClr val="000000"/>
                </a:solidFill>
                <a:latin typeface="Helvetica" charset="0"/>
                <a:ea typeface="Helvetica" charset="0"/>
                <a:cs typeface="Helvetica" charset="0"/>
              </a:rPr>
              <a:t>– advance a single AMR level by one time step using first-order upwind. Initialize / increment flux registers as appropriate.</a:t>
            </a:r>
          </a:p>
          <a:p>
            <a:pPr lvl="1">
              <a:lnSpc>
                <a:spcPct val="93000"/>
              </a:lnSpc>
              <a:spcAft>
                <a:spcPts val="600"/>
              </a:spcAft>
              <a:buClr>
                <a:srgbClr val="000000"/>
              </a:buClr>
              <a:buFont typeface="Courier New" charset="0"/>
              <a:buChar char="o"/>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Helvetica" charset="0"/>
              </a:rPr>
              <a:t>postTimestep() </a:t>
            </a:r>
            <a:r>
              <a:rPr lang="en-US">
                <a:solidFill>
                  <a:srgbClr val="000000"/>
                </a:solidFill>
                <a:latin typeface="Helvetica" charset="0"/>
                <a:ea typeface="Helvetica" charset="0"/>
                <a:cs typeface="Helvetica" charset="0"/>
              </a:rPr>
              <a:t>– synchronization operations: averaging next finer level onto covered region; refluxing.</a:t>
            </a:r>
          </a:p>
          <a:p>
            <a:pPr lvl="1">
              <a:lnSpc>
                <a:spcPct val="93000"/>
              </a:lnSpc>
              <a:spcAft>
                <a:spcPts val="600"/>
              </a:spcAft>
              <a:buClr>
                <a:srgbClr val="000000"/>
              </a:buClr>
              <a:buFont typeface="Courier New" charset="0"/>
              <a:buChar char="o"/>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Helvetica" charset="0"/>
              </a:rPr>
              <a:t>tagcells(IntVectSet&amp; tags) </a:t>
            </a:r>
            <a:r>
              <a:rPr lang="en-US">
                <a:solidFill>
                  <a:srgbClr val="000000"/>
                </a:solidFill>
                <a:latin typeface="Helvetica" charset="0"/>
                <a:ea typeface="Helvetica" charset="0"/>
                <a:cs typeface="Helvetica" charset="0"/>
              </a:rPr>
              <a:t>– specify which cells on a given level will be tagged for refinement.</a:t>
            </a:r>
          </a:p>
          <a:p>
            <a:pPr lvl="1">
              <a:lnSpc>
                <a:spcPct val="93000"/>
              </a:lnSpc>
              <a:spcAft>
                <a:spcPts val="600"/>
              </a:spcAft>
              <a:buClr>
                <a:srgbClr val="000000"/>
              </a:buClr>
              <a:buFont typeface="Courier New" charset="0"/>
              <a:buChar char="o"/>
            </a:pPr>
            <a:r>
              <a:rPr lang="en-US">
                <a:solidFill>
                  <a:srgbClr val="000000"/>
                </a:solidFill>
                <a:latin typeface="Courier" charset="0"/>
                <a:ea typeface="Helvetica" charset="0"/>
                <a:cs typeface="Helvetica" charset="0"/>
              </a:rPr>
              <a:t> </a:t>
            </a:r>
            <a:r>
              <a:rPr lang="en-US" sz="2000">
                <a:solidFill>
                  <a:srgbClr val="000000"/>
                </a:solidFill>
                <a:latin typeface="Courier" charset="0"/>
                <a:ea typeface="Helvetica" charset="0"/>
                <a:cs typeface="Helvetica" charset="0"/>
              </a:rPr>
              <a:t>regrid(const Vector&lt;Box&gt;&amp; newGrids) </a:t>
            </a:r>
            <a:r>
              <a:rPr lang="en-US">
                <a:solidFill>
                  <a:srgbClr val="000000"/>
                </a:solidFill>
                <a:latin typeface="Helvetica" charset="0"/>
                <a:ea typeface="Helvetica" charset="0"/>
                <a:cs typeface="Helvetica" charset="0"/>
              </a:rPr>
              <a:t>- given a new grid configuration for this level, re-initialize data.</a:t>
            </a:r>
          </a:p>
          <a:p>
            <a:pPr lvl="1">
              <a:lnSpc>
                <a:spcPct val="93000"/>
              </a:lnSpc>
              <a:spcAft>
                <a:spcPts val="600"/>
              </a:spcAft>
              <a:buClr>
                <a:srgbClr val="000000"/>
              </a:buClr>
              <a:buFont typeface="Courier New" charset="0"/>
              <a:buChar char="o"/>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Helvetica" charset="0"/>
              </a:rPr>
              <a:t>initialData()  </a:t>
            </a:r>
            <a:r>
              <a:rPr lang="en-US">
                <a:solidFill>
                  <a:srgbClr val="000000"/>
                </a:solidFill>
                <a:latin typeface="Helvetica" charset="0"/>
                <a:ea typeface="Helvetica" charset="0"/>
                <a:cs typeface="Helvetica" charset="0"/>
              </a:rPr>
              <a:t>- initialize data at the start of the computation.</a:t>
            </a:r>
          </a:p>
          <a:p>
            <a:pPr lvl="1">
              <a:lnSpc>
                <a:spcPct val="93000"/>
              </a:lnSpc>
              <a:spcAft>
                <a:spcPts val="600"/>
              </a:spcAft>
              <a:buClr>
                <a:srgbClr val="000000"/>
              </a:buClr>
              <a:buFont typeface="Courier New" charset="0"/>
              <a:buChar char="o"/>
            </a:pPr>
            <a:r>
              <a:rPr lang="en-US" sz="2000">
                <a:solidFill>
                  <a:srgbClr val="000000"/>
                </a:solidFill>
                <a:latin typeface="Courier" charset="0"/>
                <a:ea typeface="Helvetica" charset="0"/>
                <a:cs typeface="Helvetica" charset="0"/>
              </a:rPr>
              <a:t> computeDt() </a:t>
            </a:r>
            <a:r>
              <a:rPr lang="en-US">
                <a:solidFill>
                  <a:srgbClr val="000000"/>
                </a:solidFill>
                <a:latin typeface="Helvetica" charset="0"/>
                <a:ea typeface="Helvetica" charset="0"/>
                <a:cs typeface="Helvetica" charset="0"/>
              </a:rPr>
              <a:t>- compute the maximum allowable timestep based on the solution on this level</a:t>
            </a:r>
          </a:p>
          <a:p>
            <a:pPr lvl="1">
              <a:lnSpc>
                <a:spcPct val="93000"/>
              </a:lnSpc>
              <a:spcAft>
                <a:spcPts val="600"/>
              </a:spcAft>
              <a:buClr>
                <a:srgbClr val="000000"/>
              </a:buClr>
              <a:buFont typeface="Courier New" charset="0"/>
              <a:buChar char="o"/>
            </a:pPr>
            <a:endParaRPr lang="en-US">
              <a:solidFill>
                <a:srgbClr val="000000"/>
              </a:solidFill>
              <a:latin typeface="Helvetica" charset="0"/>
              <a:ea typeface="Helvetica" charset="0"/>
              <a:cs typeface="Helvetica" charset="0"/>
            </a:endParaRPr>
          </a:p>
          <a:p>
            <a:pPr>
              <a:lnSpc>
                <a:spcPct val="93000"/>
              </a:lnSpc>
              <a:spcAft>
                <a:spcPts val="600"/>
              </a:spcAft>
              <a:buClr>
                <a:srgbClr val="000000"/>
              </a:buClr>
            </a:pPr>
            <a:endParaRPr lang="en-US" sz="2000">
              <a:solidFill>
                <a:srgbClr val="000000"/>
              </a:solidFill>
              <a:latin typeface="Courier" charset="0"/>
              <a:ea typeface="Helvetica" charset="0"/>
              <a:cs typeface="Helvetica" charset="0"/>
            </a:endParaRPr>
          </a:p>
          <a:p>
            <a:pPr>
              <a:lnSpc>
                <a:spcPct val="93000"/>
              </a:lnSpc>
              <a:spcAft>
                <a:spcPts val="600"/>
              </a:spcAft>
              <a:buClr>
                <a:srgbClr val="000000"/>
              </a:buClr>
            </a:pPr>
            <a:endParaRPr lang="en-US" sz="2000">
              <a:solidFill>
                <a:srgbClr val="000000"/>
              </a:solidFill>
              <a:latin typeface="Courier" charset="0"/>
              <a:ea typeface="Helvetica" charset="0"/>
              <a:cs typeface="Helvetica" charset="0"/>
            </a:endParaRPr>
          </a:p>
          <a:p>
            <a:pPr>
              <a:lnSpc>
                <a:spcPct val="93000"/>
              </a:lnSpc>
              <a:spcAft>
                <a:spcPts val="600"/>
              </a:spcAft>
              <a:buClr>
                <a:srgbClr val="000000"/>
              </a:buClr>
            </a:pPr>
            <a:endParaRPr lang="en-US" sz="2000">
              <a:solidFill>
                <a:srgbClr val="000000"/>
              </a:solidFill>
              <a:latin typeface="Courier" charset="0"/>
              <a:ea typeface="Helvetica" charset="0"/>
              <a:cs typeface="Helvetica" charset="0"/>
            </a:endParaRPr>
          </a:p>
          <a:p>
            <a:pPr>
              <a:lnSpc>
                <a:spcPct val="93000"/>
              </a:lnSpc>
              <a:spcAft>
                <a:spcPts val="600"/>
              </a:spcAft>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TextBox 2"/>
          <p:cNvSpPr txBox="1">
            <a:spLocks noChangeArrowheads="1"/>
          </p:cNvSpPr>
          <p:nvPr/>
        </p:nvSpPr>
        <p:spPr bwMode="auto">
          <a:xfrm>
            <a:off x="320675" y="271463"/>
            <a:ext cx="8380413" cy="461962"/>
          </a:xfrm>
          <a:prstGeom prst="rect">
            <a:avLst/>
          </a:prstGeom>
          <a:noFill/>
          <a:ln w="9525">
            <a:noFill/>
            <a:miter lim="800000"/>
            <a:headEnd/>
            <a:tailEnd/>
          </a:ln>
        </p:spPr>
        <p:txBody>
          <a:bodyPr>
            <a:prstTxWarp prst="textNoShape">
              <a:avLst/>
            </a:prstTxWarp>
            <a:spAutoFit/>
          </a:bodyPr>
          <a:lstStyle/>
          <a:p>
            <a:r>
              <a:rPr lang="en-US" sz="2400">
                <a:solidFill>
                  <a:schemeClr val="tx2"/>
                </a:solidFill>
                <a:latin typeface="Helvetica" charset="0"/>
                <a:ea typeface="Courier" charset="0"/>
                <a:cs typeface="Helvetica" charset="0"/>
              </a:rPr>
              <a:t>Upwind Advection Solver</a:t>
            </a:r>
          </a:p>
        </p:txBody>
      </p:sp>
      <p:sp>
        <p:nvSpPr>
          <p:cNvPr id="111619" name="TextBox 5"/>
          <p:cNvSpPr txBox="1">
            <a:spLocks noChangeArrowheads="1"/>
          </p:cNvSpPr>
          <p:nvPr/>
        </p:nvSpPr>
        <p:spPr bwMode="auto">
          <a:xfrm>
            <a:off x="185738" y="1223963"/>
            <a:ext cx="8448675" cy="3879850"/>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buFont typeface="Arial" charset="0"/>
              <a:buChar char="•"/>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Courier" charset="0"/>
              </a:rPr>
              <a:t>AMRUpwindLevelFactory: public AMRLevelFactory </a:t>
            </a:r>
            <a:r>
              <a:rPr lang="en-US">
                <a:solidFill>
                  <a:srgbClr val="000000"/>
                </a:solidFill>
                <a:latin typeface="Helvetica" charset="0"/>
                <a:ea typeface="Helvetica" charset="0"/>
                <a:cs typeface="Courier" charset="0"/>
              </a:rPr>
              <a:t>class derived from base </a:t>
            </a:r>
            <a:r>
              <a:rPr lang="en-US" sz="2000">
                <a:solidFill>
                  <a:srgbClr val="000000"/>
                </a:solidFill>
                <a:latin typeface="Courier" charset="0"/>
                <a:ea typeface="Helvetica" charset="0"/>
                <a:cs typeface="Courier" charset="0"/>
              </a:rPr>
              <a:t>AMRLevel </a:t>
            </a:r>
            <a:r>
              <a:rPr lang="en-US">
                <a:solidFill>
                  <a:srgbClr val="000000"/>
                </a:solidFill>
                <a:latin typeface="Helvetica" charset="0"/>
                <a:ea typeface="Helvetica" charset="0"/>
                <a:cs typeface="Helvetica" charset="0"/>
              </a:rPr>
              <a:t>class, derived from base </a:t>
            </a:r>
            <a:r>
              <a:rPr lang="en-US" sz="2000">
                <a:solidFill>
                  <a:srgbClr val="000000"/>
                </a:solidFill>
                <a:latin typeface="Courier" charset="0"/>
                <a:ea typeface="Helvetica" charset="0"/>
                <a:cs typeface="Helvetica" charset="0"/>
              </a:rPr>
              <a:t>AMRLevelFactory </a:t>
            </a:r>
            <a:r>
              <a:rPr lang="en-US">
                <a:solidFill>
                  <a:srgbClr val="000000"/>
                </a:solidFill>
                <a:latin typeface="Helvetica" charset="0"/>
                <a:ea typeface="Helvetica" charset="0"/>
                <a:cs typeface="Helvetica" charset="0"/>
              </a:rPr>
              <a:t>class. Used by AMR to define a new</a:t>
            </a:r>
            <a:r>
              <a:rPr lang="en-US" sz="2000">
                <a:solidFill>
                  <a:srgbClr val="000000"/>
                </a:solidFill>
                <a:latin typeface="Courier" charset="0"/>
                <a:ea typeface="Helvetica" charset="0"/>
                <a:cs typeface="Helvetica" charset="0"/>
              </a:rPr>
              <a:t> AMRLevelUpwind </a:t>
            </a:r>
            <a:r>
              <a:rPr lang="en-US">
                <a:solidFill>
                  <a:srgbClr val="000000"/>
                </a:solidFill>
                <a:latin typeface="Helvetica" charset="0"/>
                <a:ea typeface="Helvetica" charset="0"/>
                <a:cs typeface="Helvetica" charset="0"/>
              </a:rPr>
              <a:t>object.</a:t>
            </a:r>
          </a:p>
          <a:p>
            <a:pPr lvl="1">
              <a:lnSpc>
                <a:spcPct val="93000"/>
              </a:lnSpc>
              <a:spcAft>
                <a:spcPts val="1200"/>
              </a:spcAft>
              <a:buClr>
                <a:srgbClr val="000000"/>
              </a:buClr>
              <a:buFont typeface="Courier New" charset="0"/>
              <a:buChar char="o"/>
            </a:pPr>
            <a:r>
              <a:rPr lang="en-US" sz="2000">
                <a:solidFill>
                  <a:srgbClr val="000000"/>
                </a:solidFill>
                <a:latin typeface="Courier" charset="0"/>
                <a:ea typeface="Helvetica" charset="0"/>
                <a:cs typeface="Helvetica" charset="0"/>
              </a:rPr>
              <a:t> virtual AMRLevel* new_amrlevel </a:t>
            </a:r>
            <a:r>
              <a:rPr lang="en-US">
                <a:solidFill>
                  <a:srgbClr val="000000"/>
                </a:solidFill>
                <a:latin typeface="Helvetica" charset="0"/>
                <a:ea typeface="Helvetica" charset="0"/>
                <a:cs typeface="Helvetica" charset="0"/>
              </a:rPr>
              <a:t>– returns a pointer to a new </a:t>
            </a:r>
            <a:r>
              <a:rPr lang="en-US" sz="2000">
                <a:solidFill>
                  <a:srgbClr val="000000"/>
                </a:solidFill>
                <a:latin typeface="Courier" charset="0"/>
                <a:ea typeface="Helvetica" charset="0"/>
                <a:cs typeface="Helvetica" charset="0"/>
              </a:rPr>
              <a:t>AMRLevelUpwind</a:t>
            </a:r>
            <a:r>
              <a:rPr lang="en-US">
                <a:solidFill>
                  <a:srgbClr val="000000"/>
                </a:solidFill>
                <a:latin typeface="Helvetica" charset="0"/>
                <a:ea typeface="Helvetica" charset="0"/>
                <a:cs typeface="Helvetica" charset="0"/>
              </a:rPr>
              <a:t> object.</a:t>
            </a:r>
          </a:p>
          <a:p>
            <a:pPr lvl="1">
              <a:lnSpc>
                <a:spcPct val="93000"/>
              </a:lnSpc>
              <a:spcAft>
                <a:spcPts val="1200"/>
              </a:spcAft>
              <a:buClr>
                <a:srgbClr val="000000"/>
              </a:buClr>
              <a:buFont typeface="Courier New" charset="0"/>
              <a:buChar char="o"/>
            </a:pPr>
            <a:r>
              <a:rPr lang="en-US">
                <a:solidFill>
                  <a:srgbClr val="000000"/>
                </a:solidFill>
                <a:latin typeface="Helvetica" charset="0"/>
                <a:ea typeface="Helvetica" charset="0"/>
                <a:cs typeface="Helvetica" charset="0"/>
              </a:rPr>
              <a:t> </a:t>
            </a:r>
            <a:r>
              <a:rPr lang="en-US" sz="2000">
                <a:solidFill>
                  <a:srgbClr val="000000"/>
                </a:solidFill>
                <a:latin typeface="Courier" charset="0"/>
                <a:ea typeface="Helvetica" charset="0"/>
                <a:cs typeface="Helvetica" charset="0"/>
              </a:rPr>
              <a:t>postTimestep() </a:t>
            </a:r>
            <a:r>
              <a:rPr lang="en-US">
                <a:solidFill>
                  <a:srgbClr val="000000"/>
                </a:solidFill>
                <a:latin typeface="Helvetica" charset="0"/>
                <a:ea typeface="Helvetica" charset="0"/>
                <a:cs typeface="Helvetica" charset="0"/>
              </a:rPr>
              <a:t>– Can also be used to pass information through to all </a:t>
            </a:r>
            <a:r>
              <a:rPr lang="en-US" sz="2000">
                <a:solidFill>
                  <a:srgbClr val="000000"/>
                </a:solidFill>
                <a:latin typeface="Courier" charset="0"/>
                <a:ea typeface="Helvetica" charset="0"/>
                <a:cs typeface="Helvetica" charset="0"/>
              </a:rPr>
              <a:t>AMRLevelUpwind</a:t>
            </a:r>
            <a:r>
              <a:rPr lang="en-US">
                <a:solidFill>
                  <a:srgbClr val="000000"/>
                </a:solidFill>
                <a:latin typeface="Courier" charset="0"/>
                <a:ea typeface="Helvetica" charset="0"/>
                <a:cs typeface="Helvetica" charset="0"/>
              </a:rPr>
              <a:t> </a:t>
            </a:r>
            <a:r>
              <a:rPr lang="en-US">
                <a:solidFill>
                  <a:srgbClr val="000000"/>
                </a:solidFill>
                <a:latin typeface="Helvetica" charset="0"/>
                <a:ea typeface="Helvetica" charset="0"/>
                <a:cs typeface="Helvetica" charset="0"/>
              </a:rPr>
              <a:t>objects in a consistent manner (advection velocity, CFL number,…)</a:t>
            </a:r>
          </a:p>
          <a:p>
            <a:pPr lvl="1">
              <a:lnSpc>
                <a:spcPct val="93000"/>
              </a:lnSpc>
              <a:spcAft>
                <a:spcPts val="1200"/>
              </a:spcAft>
              <a:buClr>
                <a:srgbClr val="000000"/>
              </a:buClr>
            </a:pPr>
            <a:endParaRPr lang="en-US" sz="2000">
              <a:solidFill>
                <a:srgbClr val="000000"/>
              </a:solidFill>
              <a:latin typeface="Courier" charset="0"/>
              <a:ea typeface="Helvetica" charset="0"/>
              <a:cs typeface="Helvetica" charset="0"/>
            </a:endParaRPr>
          </a:p>
          <a:p>
            <a:pPr>
              <a:lnSpc>
                <a:spcPct val="93000"/>
              </a:lnSpc>
              <a:spcAft>
                <a:spcPts val="600"/>
              </a:spcAft>
              <a:buClr>
                <a:srgbClr val="000000"/>
              </a:buClr>
            </a:pPr>
            <a:endParaRPr lang="en-US" sz="2000">
              <a:solidFill>
                <a:srgbClr val="000000"/>
              </a:solidFill>
              <a:latin typeface="Courier" charset="0"/>
              <a:ea typeface="Helvetica" charset="0"/>
              <a:cs typeface="Helvetica" charset="0"/>
            </a:endParaRPr>
          </a:p>
          <a:p>
            <a:pPr>
              <a:lnSpc>
                <a:spcPct val="93000"/>
              </a:lnSpc>
              <a:spcAft>
                <a:spcPts val="600"/>
              </a:spcAft>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MR3x4_small_8MB.mp4">
            <a:hlinkClick r:id="" action="ppaction://media"/>
          </p:cNvPr>
          <p:cNvPicPr/>
          <p:nvPr>
            <p:ph idx="1"/>
            <a:videoFile r:link="rId1"/>
          </p:nvPr>
        </p:nvPicPr>
        <p:blipFill>
          <a:blip r:embed="rId3"/>
          <a:stretch>
            <a:fillRect/>
          </a:stretch>
        </p:blipFill>
        <p:spPr>
          <a:xfrm>
            <a:off x="1554691" y="1600200"/>
            <a:ext cx="6034617"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TextBox 2"/>
          <p:cNvSpPr txBox="1">
            <a:spLocks noChangeArrowheads="1"/>
          </p:cNvSpPr>
          <p:nvPr/>
        </p:nvSpPr>
        <p:spPr bwMode="auto">
          <a:xfrm>
            <a:off x="320675" y="271463"/>
            <a:ext cx="8380413" cy="461962"/>
          </a:xfrm>
          <a:prstGeom prst="rect">
            <a:avLst/>
          </a:prstGeom>
          <a:noFill/>
          <a:ln w="9525">
            <a:noFill/>
            <a:miter lim="800000"/>
            <a:headEnd/>
            <a:tailEnd/>
          </a:ln>
        </p:spPr>
        <p:txBody>
          <a:bodyPr>
            <a:prstTxWarp prst="textNoShape">
              <a:avLst/>
            </a:prstTxWarp>
            <a:spAutoFit/>
          </a:bodyPr>
          <a:lstStyle/>
          <a:p>
            <a:r>
              <a:rPr lang="en-US" sz="2400">
                <a:solidFill>
                  <a:schemeClr val="tx2"/>
                </a:solidFill>
                <a:latin typeface="Helvetica" charset="0"/>
                <a:ea typeface="Courier" charset="0"/>
                <a:cs typeface="Helvetica" charset="0"/>
              </a:rPr>
              <a:t>Sample Main Program</a:t>
            </a:r>
          </a:p>
        </p:txBody>
      </p:sp>
      <p:sp>
        <p:nvSpPr>
          <p:cNvPr id="113667" name="TextBox 5"/>
          <p:cNvSpPr txBox="1">
            <a:spLocks noChangeArrowheads="1"/>
          </p:cNvSpPr>
          <p:nvPr/>
        </p:nvSpPr>
        <p:spPr bwMode="auto">
          <a:xfrm>
            <a:off x="312738" y="457200"/>
            <a:ext cx="8448675" cy="5716588"/>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 </a:t>
            </a:r>
            <a:endParaRPr lang="en-US" sz="2000">
              <a:solidFill>
                <a:srgbClr val="000000"/>
              </a:solidFill>
              <a:latin typeface="Courier" charset="0"/>
              <a:ea typeface="Helvetica" charset="0"/>
              <a:cs typeface="Courier" charset="0"/>
            </a:endParaRPr>
          </a:p>
          <a:p>
            <a:pPr>
              <a:lnSpc>
                <a:spcPct val="93000"/>
              </a:lnSpc>
              <a:buClr>
                <a:srgbClr val="000000"/>
              </a:buClr>
            </a:pPr>
            <a:r>
              <a:rPr lang="en-US" sz="2000">
                <a:solidFill>
                  <a:srgbClr val="000000"/>
                </a:solidFill>
                <a:latin typeface="Courier" charset="0"/>
                <a:ea typeface="Helvetica" charset="0"/>
                <a:cs typeface="Courier" charset="0"/>
              </a:rPr>
              <a:t>  </a:t>
            </a:r>
            <a:r>
              <a:rPr lang="en-US">
                <a:solidFill>
                  <a:srgbClr val="000000"/>
                </a:solidFill>
                <a:latin typeface="Courier" charset="0"/>
                <a:ea typeface="Helvetica" charset="0"/>
                <a:cs typeface="Courier" charset="0"/>
              </a:rPr>
              <a:t>// Set up the AMRLevel... factory</a:t>
            </a:r>
          </a:p>
          <a:p>
            <a:pPr>
              <a:lnSpc>
                <a:spcPct val="93000"/>
              </a:lnSpc>
              <a:buClr>
                <a:srgbClr val="000000"/>
              </a:buClr>
            </a:pPr>
            <a:r>
              <a:rPr lang="en-US">
                <a:solidFill>
                  <a:srgbClr val="000000"/>
                </a:solidFill>
                <a:latin typeface="Courier" charset="0"/>
                <a:ea typeface="Helvetica" charset="0"/>
                <a:cs typeface="Courier" charset="0"/>
              </a:rPr>
              <a:t>  AMRLevelUpwindFactory amrLevelFact;</a:t>
            </a:r>
          </a:p>
          <a:p>
            <a:pPr>
              <a:lnSpc>
                <a:spcPct val="93000"/>
              </a:lnSpc>
              <a:buClr>
                <a:srgbClr val="000000"/>
              </a:buClr>
            </a:pPr>
            <a:r>
              <a:rPr lang="en-US">
                <a:solidFill>
                  <a:srgbClr val="000000"/>
                </a:solidFill>
                <a:latin typeface="Courier" charset="0"/>
                <a:ea typeface="Helvetica" charset="0"/>
                <a:cs typeface="Courier" charset="0"/>
              </a:rPr>
              <a:t>  amrLevelFact.CFL(cfl);</a:t>
            </a:r>
          </a:p>
          <a:p>
            <a:pPr>
              <a:lnSpc>
                <a:spcPct val="93000"/>
              </a:lnSpc>
              <a:buClr>
                <a:srgbClr val="000000"/>
              </a:buClr>
            </a:pPr>
            <a:r>
              <a:rPr lang="en-US">
                <a:solidFill>
                  <a:srgbClr val="000000"/>
                </a:solidFill>
                <a:latin typeface="Courier" charset="0"/>
                <a:ea typeface="Helvetica" charset="0"/>
                <a:cs typeface="Courier" charset="0"/>
              </a:rPr>
              <a:t>  amrLevelFact.advectionVel(advection_velocity);</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AMR amr;</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 Set up the AMR object with AMRLevelUpwindFactory</a:t>
            </a:r>
          </a:p>
          <a:p>
            <a:pPr>
              <a:lnSpc>
                <a:spcPct val="93000"/>
              </a:lnSpc>
              <a:buClr>
                <a:srgbClr val="000000"/>
              </a:buClr>
            </a:pPr>
            <a:r>
              <a:rPr lang="en-US">
                <a:solidFill>
                  <a:srgbClr val="000000"/>
                </a:solidFill>
                <a:latin typeface="Courier" charset="0"/>
                <a:ea typeface="Helvetica" charset="0"/>
                <a:cs typeface="Courier" charset="0"/>
              </a:rPr>
              <a:t>  amr.define(maxLevel,refRatios,probDomain,&amp;amrLevelFact);</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 initialize hierarchy of levels from scratch for AMR run</a:t>
            </a:r>
          </a:p>
          <a:p>
            <a:pPr>
              <a:lnSpc>
                <a:spcPct val="93000"/>
              </a:lnSpc>
              <a:buClr>
                <a:srgbClr val="000000"/>
              </a:buClr>
            </a:pPr>
            <a:r>
              <a:rPr lang="en-US">
                <a:solidFill>
                  <a:srgbClr val="000000"/>
                </a:solidFill>
                <a:latin typeface="Courier" charset="0"/>
                <a:ea typeface="Helvetica" charset="0"/>
                <a:cs typeface="Courier" charset="0"/>
              </a:rPr>
              <a:t>  amr.setupForNewAMRRun();</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amr.run(stopTime,nstop);</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amr.conclude();</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TextBox 2"/>
          <p:cNvSpPr txBox="1">
            <a:spLocks noChangeArrowheads="1"/>
          </p:cNvSpPr>
          <p:nvPr/>
        </p:nvSpPr>
        <p:spPr bwMode="auto">
          <a:xfrm>
            <a:off x="320675" y="271463"/>
            <a:ext cx="8380413" cy="523875"/>
          </a:xfrm>
          <a:prstGeom prst="rect">
            <a:avLst/>
          </a:prstGeom>
          <a:noFill/>
          <a:ln w="9525">
            <a:noFill/>
            <a:miter lim="800000"/>
            <a:headEnd/>
            <a:tailEnd/>
          </a:ln>
        </p:spPr>
        <p:txBody>
          <a:bodyPr>
            <a:prstTxWarp prst="textNoShape">
              <a:avLst/>
            </a:prstTxWarp>
            <a:spAutoFit/>
          </a:bodyPr>
          <a:lstStyle/>
          <a:p>
            <a:r>
              <a:rPr lang="en-US" sz="2800">
                <a:solidFill>
                  <a:schemeClr val="tx2"/>
                </a:solidFill>
                <a:latin typeface="Courier" charset="0"/>
                <a:ea typeface="Courier" charset="0"/>
                <a:cs typeface="Courier" charset="0"/>
              </a:rPr>
              <a:t>AMRLevelUpwind::advance()</a:t>
            </a:r>
          </a:p>
        </p:txBody>
      </p:sp>
      <p:sp>
        <p:nvSpPr>
          <p:cNvPr id="115715" name="TextBox 5"/>
          <p:cNvSpPr txBox="1">
            <a:spLocks noChangeArrowheads="1"/>
          </p:cNvSpPr>
          <p:nvPr/>
        </p:nvSpPr>
        <p:spPr bwMode="auto">
          <a:xfrm>
            <a:off x="0" y="388938"/>
            <a:ext cx="9280525" cy="6948487"/>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 </a:t>
            </a:r>
            <a:endParaRPr lang="en-US" sz="2000">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Real AMRLevelUpwind::advance()</a:t>
            </a:r>
          </a:p>
          <a:p>
            <a:pPr>
              <a:lnSpc>
                <a:spcPct val="93000"/>
              </a:lnSpc>
              <a:buClr>
                <a:srgbClr val="000000"/>
              </a:buClr>
            </a:pPr>
            <a:r>
              <a:rPr lang="en-US">
                <a:solidFill>
                  <a:srgbClr val="000000"/>
                </a:solidFill>
                <a:latin typeface="Courier" charset="0"/>
                <a:ea typeface="Helvetica" charset="0"/>
                <a:cs typeface="Courier" charset="0"/>
              </a:rPr>
              <a:t>{</a:t>
            </a:r>
          </a:p>
          <a:p>
            <a:pPr>
              <a:lnSpc>
                <a:spcPct val="93000"/>
              </a:lnSpc>
              <a:buClr>
                <a:srgbClr val="000000"/>
              </a:buClr>
            </a:pPr>
            <a:r>
              <a:rPr lang="en-US">
                <a:solidFill>
                  <a:srgbClr val="000000"/>
                </a:solidFill>
                <a:latin typeface="Courier" charset="0"/>
                <a:ea typeface="Helvetica" charset="0"/>
                <a:cs typeface="Courier" charset="0"/>
              </a:rPr>
              <a:t>  // Copy the new to the old</a:t>
            </a:r>
          </a:p>
          <a:p>
            <a:pPr>
              <a:lnSpc>
                <a:spcPct val="93000"/>
              </a:lnSpc>
              <a:buClr>
                <a:srgbClr val="000000"/>
              </a:buClr>
            </a:pPr>
            <a:r>
              <a:rPr lang="en-US">
                <a:solidFill>
                  <a:srgbClr val="000000"/>
                </a:solidFill>
                <a:latin typeface="Courier" charset="0"/>
                <a:ea typeface="Helvetica" charset="0"/>
                <a:cs typeface="Courier" charset="0"/>
              </a:rPr>
              <a:t>  m_UNew.copyTo(m_UOld);</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 fill in ghost cells, if necessary    </a:t>
            </a:r>
          </a:p>
          <a:p>
            <a:pPr>
              <a:lnSpc>
                <a:spcPct val="93000"/>
              </a:lnSpc>
              <a:buClr>
                <a:srgbClr val="000000"/>
              </a:buClr>
            </a:pPr>
            <a:r>
              <a:rPr lang="en-US">
                <a:solidFill>
                  <a:srgbClr val="000000"/>
                </a:solidFill>
                <a:latin typeface="Courier" charset="0"/>
                <a:ea typeface="Helvetica" charset="0"/>
                <a:cs typeface="Courier" charset="0"/>
              </a:rPr>
              <a:t>  AMRLevelUpwind* coarserLevelPtr = NULL;</a:t>
            </a:r>
          </a:p>
          <a:p>
            <a:pPr>
              <a:lnSpc>
                <a:spcPct val="93000"/>
              </a:lnSpc>
              <a:buClr>
                <a:srgbClr val="000000"/>
              </a:buClr>
            </a:pPr>
            <a:r>
              <a:rPr lang="en-US">
                <a:solidFill>
                  <a:srgbClr val="000000"/>
                </a:solidFill>
                <a:latin typeface="Courier" charset="0"/>
                <a:ea typeface="Helvetica" charset="0"/>
                <a:cs typeface="Courier" charset="0"/>
              </a:rPr>
              <a:t>  // interpolate from coarser level, if appropriate</a:t>
            </a:r>
          </a:p>
          <a:p>
            <a:pPr>
              <a:lnSpc>
                <a:spcPct val="93000"/>
              </a:lnSpc>
              <a:buClr>
                <a:srgbClr val="000000"/>
              </a:buClr>
            </a:pPr>
            <a:r>
              <a:rPr lang="en-US">
                <a:solidFill>
                  <a:srgbClr val="000000"/>
                </a:solidFill>
                <a:latin typeface="Courier" charset="0"/>
                <a:ea typeface="Helvetica" charset="0"/>
                <a:cs typeface="Courier" charset="0"/>
              </a:rPr>
              <a:t>  if (m_level &gt; 0)</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coarserLevelPtr = getCoarserLevel();</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 get old and new coarse-level data</a:t>
            </a:r>
          </a:p>
          <a:p>
            <a:pPr>
              <a:lnSpc>
                <a:spcPct val="93000"/>
              </a:lnSpc>
              <a:buClr>
                <a:srgbClr val="000000"/>
              </a:buClr>
            </a:pPr>
            <a:r>
              <a:rPr lang="en-US">
                <a:solidFill>
                  <a:srgbClr val="000000"/>
                </a:solidFill>
                <a:latin typeface="Courier" charset="0"/>
                <a:ea typeface="Helvetica" charset="0"/>
                <a:cs typeface="Courier" charset="0"/>
              </a:rPr>
              <a:t>    LevelData&lt;FArrayBox&gt;&amp; crseDataOld = coarserLevelPtr-&gt;m_UOld;</a:t>
            </a:r>
          </a:p>
          <a:p>
            <a:pPr>
              <a:lnSpc>
                <a:spcPct val="93000"/>
              </a:lnSpc>
              <a:buClr>
                <a:srgbClr val="000000"/>
              </a:buClr>
            </a:pPr>
            <a:r>
              <a:rPr lang="en-US">
                <a:solidFill>
                  <a:srgbClr val="000000"/>
                </a:solidFill>
                <a:latin typeface="Courier" charset="0"/>
                <a:ea typeface="Helvetica" charset="0"/>
                <a:cs typeface="Courier" charset="0"/>
              </a:rPr>
              <a:t>    LevelData&lt;FArrayBox&gt;&amp; crseDataNew = coarserLevelPtr-&gt;m_UNew;</a:t>
            </a:r>
          </a:p>
          <a:p>
            <a:pPr>
              <a:lnSpc>
                <a:spcPct val="93000"/>
              </a:lnSpc>
              <a:buClr>
                <a:srgbClr val="000000"/>
              </a:buClr>
            </a:pPr>
            <a:r>
              <a:rPr lang="en-US">
                <a:solidFill>
                  <a:srgbClr val="000000"/>
                </a:solidFill>
                <a:latin typeface="Courier" charset="0"/>
                <a:ea typeface="Helvetica" charset="0"/>
                <a:cs typeface="Courier" charset="0"/>
              </a:rPr>
              <a:t>    const DisjointBoxLayout&amp; crseGrids = crseDataNew.getBoxes();</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Real newCrseTime = coarserLevelPtr-&gt;m_time;</a:t>
            </a:r>
          </a:p>
          <a:p>
            <a:pPr>
              <a:lnSpc>
                <a:spcPct val="93000"/>
              </a:lnSpc>
              <a:buClr>
                <a:srgbClr val="000000"/>
              </a:buClr>
            </a:pPr>
            <a:r>
              <a:rPr lang="en-US">
                <a:solidFill>
                  <a:srgbClr val="000000"/>
                </a:solidFill>
                <a:latin typeface="Courier" charset="0"/>
                <a:ea typeface="Helvetica" charset="0"/>
                <a:cs typeface="Courier" charset="0"/>
              </a:rPr>
              <a:t>    Real oldCrseTime = newCrseTime - coarserLevelPtr-&gt;m_dt;</a:t>
            </a:r>
          </a:p>
          <a:p>
            <a:pPr>
              <a:lnSpc>
                <a:spcPct val="93000"/>
              </a:lnSpc>
              <a:buClr>
                <a:srgbClr val="000000"/>
              </a:buClr>
            </a:pPr>
            <a:r>
              <a:rPr lang="en-US">
                <a:solidFill>
                  <a:srgbClr val="000000"/>
                </a:solidFill>
                <a:latin typeface="Courier" charset="0"/>
                <a:ea typeface="Helvetica" charset="0"/>
                <a:cs typeface="Courier" charset="0"/>
              </a:rPr>
              <a:t>    Real coeff = (m_time - oldCrseTime)/coarserLevelPtr-&gt;m_dt;</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TextBox 2"/>
          <p:cNvSpPr txBox="1">
            <a:spLocks noChangeArrowheads="1"/>
          </p:cNvSpPr>
          <p:nvPr/>
        </p:nvSpPr>
        <p:spPr bwMode="auto">
          <a:xfrm>
            <a:off x="320675" y="271463"/>
            <a:ext cx="8380413" cy="523875"/>
          </a:xfrm>
          <a:prstGeom prst="rect">
            <a:avLst/>
          </a:prstGeom>
          <a:noFill/>
          <a:ln w="9525">
            <a:noFill/>
            <a:miter lim="800000"/>
            <a:headEnd/>
            <a:tailEnd/>
          </a:ln>
        </p:spPr>
        <p:txBody>
          <a:bodyPr>
            <a:prstTxWarp prst="textNoShape">
              <a:avLst/>
            </a:prstTxWarp>
            <a:spAutoFit/>
          </a:bodyPr>
          <a:lstStyle/>
          <a:p>
            <a:r>
              <a:rPr lang="en-US" sz="2800">
                <a:solidFill>
                  <a:schemeClr val="tx2"/>
                </a:solidFill>
                <a:latin typeface="Courier" charset="0"/>
                <a:ea typeface="Courier" charset="0"/>
                <a:cs typeface="Courier" charset="0"/>
              </a:rPr>
              <a:t>AMRLevelUpwind::advance()</a:t>
            </a:r>
          </a:p>
        </p:txBody>
      </p:sp>
      <p:sp>
        <p:nvSpPr>
          <p:cNvPr id="117763" name="TextBox 5"/>
          <p:cNvSpPr txBox="1">
            <a:spLocks noChangeArrowheads="1"/>
          </p:cNvSpPr>
          <p:nvPr/>
        </p:nvSpPr>
        <p:spPr bwMode="auto">
          <a:xfrm>
            <a:off x="0" y="388938"/>
            <a:ext cx="9280525" cy="6432550"/>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 </a:t>
            </a:r>
            <a:endParaRPr lang="en-US" sz="2000">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const ProblemDomain&amp; crseDomain = coarserLevelPtr-&gt;</a:t>
            </a:r>
          </a:p>
          <a:p>
            <a:pPr>
              <a:lnSpc>
                <a:spcPct val="93000"/>
              </a:lnSpc>
              <a:buClr>
                <a:srgbClr val="000000"/>
              </a:buClr>
            </a:pPr>
            <a:r>
              <a:rPr lang="en-US">
                <a:solidFill>
                  <a:srgbClr val="000000"/>
                </a:solidFill>
                <a:latin typeface="Courier" charset="0"/>
                <a:ea typeface="Helvetica" charset="0"/>
                <a:cs typeface="Courier" charset="0"/>
              </a:rPr>
              <a:t>	m_problem_domain;</a:t>
            </a:r>
          </a:p>
          <a:p>
            <a:pPr>
              <a:lnSpc>
                <a:spcPct val="93000"/>
              </a:lnSpc>
              <a:buClr>
                <a:srgbClr val="000000"/>
              </a:buClr>
            </a:pPr>
            <a:r>
              <a:rPr lang="en-US">
                <a:solidFill>
                  <a:srgbClr val="000000"/>
                </a:solidFill>
                <a:latin typeface="Courier" charset="0"/>
                <a:ea typeface="Helvetica" charset="0"/>
                <a:cs typeface="Courier" charset="0"/>
              </a:rPr>
              <a:t>    int nRefCrse = coarserLevelPtr-&gt;refRatio();</a:t>
            </a:r>
          </a:p>
          <a:p>
            <a:pPr>
              <a:lnSpc>
                <a:spcPct val="93000"/>
              </a:lnSpc>
              <a:buClr>
                <a:srgbClr val="000000"/>
              </a:buClr>
            </a:pPr>
            <a:r>
              <a:rPr lang="en-US">
                <a:solidFill>
                  <a:srgbClr val="000000"/>
                </a:solidFill>
                <a:latin typeface="Courier" charset="0"/>
                <a:ea typeface="Helvetica" charset="0"/>
                <a:cs typeface="Courier" charset="0"/>
              </a:rPr>
              <a:t>    int nGhost = 1;</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PiecewiseLinearFillPatch filpatcher(m_grids, crseGrids,</a:t>
            </a:r>
          </a:p>
          <a:p>
            <a:pPr>
              <a:lnSpc>
                <a:spcPct val="93000"/>
              </a:lnSpc>
              <a:buClr>
                <a:srgbClr val="000000"/>
              </a:buClr>
            </a:pPr>
            <a:r>
              <a:rPr lang="en-US">
                <a:solidFill>
                  <a:srgbClr val="000000"/>
                </a:solidFill>
                <a:latin typeface="Courier" charset="0"/>
                <a:ea typeface="Helvetica" charset="0"/>
                <a:cs typeface="Courier" charset="0"/>
              </a:rPr>
              <a:t>                                        m_UNew.nComp(), 												 crseDomain,</a:t>
            </a:r>
          </a:p>
          <a:p>
            <a:pPr>
              <a:lnSpc>
                <a:spcPct val="93000"/>
              </a:lnSpc>
              <a:buClr>
                <a:srgbClr val="000000"/>
              </a:buClr>
            </a:pPr>
            <a:r>
              <a:rPr lang="en-US">
                <a:solidFill>
                  <a:srgbClr val="000000"/>
                </a:solidFill>
                <a:latin typeface="Courier" charset="0"/>
                <a:ea typeface="Helvetica" charset="0"/>
                <a:cs typeface="Courier" charset="0"/>
              </a:rPr>
              <a:t>                                        nRefCrse, nGhost);</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filpatcher.fillInterp(m_UOld, crseDataOld, crseDataNew, </a:t>
            </a:r>
          </a:p>
          <a:p>
            <a:pPr>
              <a:lnSpc>
                <a:spcPct val="93000"/>
              </a:lnSpc>
              <a:buClr>
                <a:srgbClr val="000000"/>
              </a:buClr>
            </a:pPr>
            <a:r>
              <a:rPr lang="en-US">
                <a:solidFill>
                  <a:srgbClr val="000000"/>
                </a:solidFill>
                <a:latin typeface="Courier" charset="0"/>
                <a:ea typeface="Helvetica" charset="0"/>
                <a:cs typeface="Courier" charset="0"/>
              </a:rPr>
              <a:t>                          coeff, 0, 0, m_UNew.nComp());</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exchange copies overlapping ghost cells on this level</a:t>
            </a:r>
          </a:p>
          <a:p>
            <a:pPr>
              <a:lnSpc>
                <a:spcPct val="93000"/>
              </a:lnSpc>
              <a:buClr>
                <a:srgbClr val="000000"/>
              </a:buClr>
            </a:pPr>
            <a:r>
              <a:rPr lang="en-US">
                <a:solidFill>
                  <a:srgbClr val="000000"/>
                </a:solidFill>
                <a:latin typeface="Courier" charset="0"/>
                <a:ea typeface="Helvetica" charset="0"/>
                <a:cs typeface="Courier" charset="0"/>
              </a:rPr>
              <a:t>  m_UOld.exchange();</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TextBox 2"/>
          <p:cNvSpPr txBox="1">
            <a:spLocks noChangeArrowheads="1"/>
          </p:cNvSpPr>
          <p:nvPr/>
        </p:nvSpPr>
        <p:spPr bwMode="auto">
          <a:xfrm>
            <a:off x="320675" y="160338"/>
            <a:ext cx="8380413" cy="523875"/>
          </a:xfrm>
          <a:prstGeom prst="rect">
            <a:avLst/>
          </a:prstGeom>
          <a:noFill/>
          <a:ln w="9525">
            <a:noFill/>
            <a:miter lim="800000"/>
            <a:headEnd/>
            <a:tailEnd/>
          </a:ln>
        </p:spPr>
        <p:txBody>
          <a:bodyPr>
            <a:prstTxWarp prst="textNoShape">
              <a:avLst/>
            </a:prstTxWarp>
            <a:spAutoFit/>
          </a:bodyPr>
          <a:lstStyle/>
          <a:p>
            <a:r>
              <a:rPr lang="en-US" sz="2800">
                <a:solidFill>
                  <a:schemeClr val="tx2"/>
                </a:solidFill>
                <a:latin typeface="Courier" charset="0"/>
                <a:ea typeface="Courier" charset="0"/>
                <a:cs typeface="Courier" charset="0"/>
              </a:rPr>
              <a:t>AMRLevelUpwind::advance()</a:t>
            </a:r>
          </a:p>
        </p:txBody>
      </p:sp>
      <p:sp>
        <p:nvSpPr>
          <p:cNvPr id="119811" name="TextBox 5"/>
          <p:cNvSpPr txBox="1">
            <a:spLocks noChangeArrowheads="1"/>
          </p:cNvSpPr>
          <p:nvPr/>
        </p:nvSpPr>
        <p:spPr bwMode="auto">
          <a:xfrm>
            <a:off x="0" y="0"/>
            <a:ext cx="9280525" cy="668972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 </a:t>
            </a:r>
            <a:endParaRPr lang="en-US" sz="2000">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 now go patch-by-patch, compute upwind flux, and do update</a:t>
            </a:r>
          </a:p>
          <a:p>
            <a:pPr>
              <a:lnSpc>
                <a:spcPct val="93000"/>
              </a:lnSpc>
              <a:buClr>
                <a:srgbClr val="000000"/>
              </a:buClr>
            </a:pPr>
            <a:r>
              <a:rPr lang="en-US">
                <a:solidFill>
                  <a:srgbClr val="000000"/>
                </a:solidFill>
                <a:latin typeface="Courier" charset="0"/>
                <a:ea typeface="Helvetica" charset="0"/>
                <a:cs typeface="Courier" charset="0"/>
              </a:rPr>
              <a:t>  // iterator will only reference patches on this processor</a:t>
            </a:r>
          </a:p>
          <a:p>
            <a:pPr>
              <a:lnSpc>
                <a:spcPct val="93000"/>
              </a:lnSpc>
              <a:buClr>
                <a:srgbClr val="000000"/>
              </a:buClr>
            </a:pPr>
            <a:r>
              <a:rPr lang="en-US">
                <a:solidFill>
                  <a:srgbClr val="000000"/>
                </a:solidFill>
                <a:latin typeface="Courier" charset="0"/>
                <a:ea typeface="Helvetica" charset="0"/>
                <a:cs typeface="Courier" charset="0"/>
              </a:rPr>
              <a:t>  for (dit.begin(); dit.ok(); ++dit)</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const Box gridBox = m_grids.get(dit());</a:t>
            </a:r>
          </a:p>
          <a:p>
            <a:pPr>
              <a:lnSpc>
                <a:spcPct val="93000"/>
              </a:lnSpc>
              <a:buClr>
                <a:srgbClr val="000000"/>
              </a:buClr>
            </a:pPr>
            <a:r>
              <a:rPr lang="en-US">
                <a:solidFill>
                  <a:srgbClr val="000000"/>
                </a:solidFill>
                <a:latin typeface="Courier" charset="0"/>
                <a:ea typeface="Helvetica" charset="0"/>
                <a:cs typeface="Courier" charset="0"/>
              </a:rPr>
              <a:t>    FArrayBox&amp; thisOldSoln = m_UOld[dit];</a:t>
            </a:r>
          </a:p>
          <a:p>
            <a:pPr>
              <a:lnSpc>
                <a:spcPct val="93000"/>
              </a:lnSpc>
              <a:buClr>
                <a:srgbClr val="000000"/>
              </a:buClr>
            </a:pPr>
            <a:r>
              <a:rPr lang="en-US">
                <a:solidFill>
                  <a:srgbClr val="000000"/>
                </a:solidFill>
                <a:latin typeface="Courier" charset="0"/>
                <a:ea typeface="Helvetica" charset="0"/>
                <a:cs typeface="Courier" charset="0"/>
              </a:rPr>
              <a:t>    FArrayBox&amp; thisNewSoln = m_UNew[dit];</a:t>
            </a:r>
          </a:p>
          <a:p>
            <a:pPr>
              <a:lnSpc>
                <a:spcPct val="93000"/>
              </a:lnSpc>
              <a:buClr>
                <a:srgbClr val="000000"/>
              </a:buClr>
            </a:pPr>
            <a:r>
              <a:rPr lang="en-US">
                <a:solidFill>
                  <a:srgbClr val="000000"/>
                </a:solidFill>
                <a:latin typeface="Courier" charset="0"/>
                <a:ea typeface="Helvetica" charset="0"/>
                <a:cs typeface="Courier" charset="0"/>
              </a:rPr>
              <a:t>    FluxBox fluxes(gridBox, thisOldSoln.nComp());</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 loop over directions</a:t>
            </a:r>
          </a:p>
          <a:p>
            <a:pPr>
              <a:lnSpc>
                <a:spcPct val="93000"/>
              </a:lnSpc>
              <a:buClr>
                <a:srgbClr val="000000"/>
              </a:buClr>
            </a:pPr>
            <a:r>
              <a:rPr lang="en-US">
                <a:solidFill>
                  <a:srgbClr val="000000"/>
                </a:solidFill>
                <a:latin typeface="Courier" charset="0"/>
                <a:ea typeface="Helvetica" charset="0"/>
                <a:cs typeface="Courier" charset="0"/>
              </a:rPr>
              <a:t>    for (int dir=0; dir&lt;SpaceDim; dir++)</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 note that gridbox will be the face-centered one</a:t>
            </a:r>
          </a:p>
          <a:p>
            <a:pPr>
              <a:lnSpc>
                <a:spcPct val="93000"/>
              </a:lnSpc>
              <a:buClr>
                <a:srgbClr val="000000"/>
              </a:buClr>
            </a:pPr>
            <a:r>
              <a:rPr lang="en-US">
                <a:solidFill>
                  <a:srgbClr val="000000"/>
                </a:solidFill>
                <a:latin typeface="Courier" charset="0"/>
                <a:ea typeface="Helvetica" charset="0"/>
                <a:cs typeface="Courier" charset="0"/>
              </a:rPr>
              <a:t>      Box faceBox = fluxes[dir].box();</a:t>
            </a:r>
          </a:p>
          <a:p>
            <a:pPr>
              <a:lnSpc>
                <a:spcPct val="93000"/>
              </a:lnSpc>
              <a:buClr>
                <a:srgbClr val="000000"/>
              </a:buClr>
            </a:pPr>
            <a:r>
              <a:rPr lang="en-US">
                <a:solidFill>
                  <a:srgbClr val="000000"/>
                </a:solidFill>
                <a:latin typeface="Courier" charset="0"/>
                <a:ea typeface="Helvetica" charset="0"/>
                <a:cs typeface="Courier" charset="0"/>
              </a:rPr>
              <a:t>      FORT_UPWIND(CHF_FRA(fluxes[dir]),</a:t>
            </a:r>
          </a:p>
          <a:p>
            <a:pPr>
              <a:lnSpc>
                <a:spcPct val="93000"/>
              </a:lnSpc>
              <a:buClr>
                <a:srgbClr val="000000"/>
              </a:buClr>
            </a:pPr>
            <a:r>
              <a:rPr lang="en-US">
                <a:solidFill>
                  <a:srgbClr val="000000"/>
                </a:solidFill>
                <a:latin typeface="Courier" charset="0"/>
                <a:ea typeface="Helvetica" charset="0"/>
                <a:cs typeface="Courier" charset="0"/>
              </a:rPr>
              <a:t>                  CHF_FRA(thisOldSoln),</a:t>
            </a:r>
          </a:p>
          <a:p>
            <a:pPr>
              <a:lnSpc>
                <a:spcPct val="93000"/>
              </a:lnSpc>
              <a:buClr>
                <a:srgbClr val="000000"/>
              </a:buClr>
            </a:pPr>
            <a:r>
              <a:rPr lang="en-US">
                <a:solidFill>
                  <a:srgbClr val="000000"/>
                </a:solidFill>
                <a:latin typeface="Courier" charset="0"/>
                <a:ea typeface="Helvetica" charset="0"/>
                <a:cs typeface="Courier" charset="0"/>
              </a:rPr>
              <a:t>                  CHF_REALVECT(m_advectionVel),</a:t>
            </a:r>
          </a:p>
          <a:p>
            <a:pPr>
              <a:lnSpc>
                <a:spcPct val="93000"/>
              </a:lnSpc>
              <a:buClr>
                <a:srgbClr val="000000"/>
              </a:buClr>
            </a:pPr>
            <a:r>
              <a:rPr lang="en-US">
                <a:solidFill>
                  <a:srgbClr val="000000"/>
                </a:solidFill>
                <a:latin typeface="Courier" charset="0"/>
                <a:ea typeface="Helvetica" charset="0"/>
                <a:cs typeface="Courier" charset="0"/>
              </a:rPr>
              <a:t>                  CHF_REAL(m_dt),</a:t>
            </a:r>
          </a:p>
          <a:p>
            <a:pPr>
              <a:lnSpc>
                <a:spcPct val="93000"/>
              </a:lnSpc>
              <a:buClr>
                <a:srgbClr val="000000"/>
              </a:buClr>
            </a:pPr>
            <a:r>
              <a:rPr lang="en-US">
                <a:solidFill>
                  <a:srgbClr val="000000"/>
                </a:solidFill>
                <a:latin typeface="Courier" charset="0"/>
                <a:ea typeface="Helvetica" charset="0"/>
                <a:cs typeface="Courier" charset="0"/>
              </a:rPr>
              <a:t>                  CHF_REAL(m_dx),</a:t>
            </a:r>
          </a:p>
          <a:p>
            <a:pPr>
              <a:lnSpc>
                <a:spcPct val="93000"/>
              </a:lnSpc>
              <a:buClr>
                <a:srgbClr val="000000"/>
              </a:buClr>
            </a:pPr>
            <a:r>
              <a:rPr lang="en-US">
                <a:solidFill>
                  <a:srgbClr val="000000"/>
                </a:solidFill>
                <a:latin typeface="Courier" charset="0"/>
                <a:ea typeface="Helvetica" charset="0"/>
                <a:cs typeface="Courier" charset="0"/>
              </a:rPr>
              <a:t>                  CHF_BOX(faceBox),</a:t>
            </a:r>
          </a:p>
          <a:p>
            <a:pPr>
              <a:lnSpc>
                <a:spcPct val="93000"/>
              </a:lnSpc>
              <a:buClr>
                <a:srgbClr val="000000"/>
              </a:buClr>
            </a:pPr>
            <a:r>
              <a:rPr lang="en-US">
                <a:solidFill>
                  <a:srgbClr val="000000"/>
                </a:solidFill>
                <a:latin typeface="Courier" charset="0"/>
                <a:ea typeface="Helvetica" charset="0"/>
                <a:cs typeface="Courier" charset="0"/>
              </a:rPr>
              <a:t>                  CHF_INT(dir));</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TextBox 2"/>
          <p:cNvSpPr txBox="1">
            <a:spLocks noChangeArrowheads="1"/>
          </p:cNvSpPr>
          <p:nvPr/>
        </p:nvSpPr>
        <p:spPr bwMode="auto">
          <a:xfrm>
            <a:off x="320675" y="271463"/>
            <a:ext cx="8380413" cy="523875"/>
          </a:xfrm>
          <a:prstGeom prst="rect">
            <a:avLst/>
          </a:prstGeom>
          <a:noFill/>
          <a:ln w="9525">
            <a:noFill/>
            <a:miter lim="800000"/>
            <a:headEnd/>
            <a:tailEnd/>
          </a:ln>
        </p:spPr>
        <p:txBody>
          <a:bodyPr>
            <a:prstTxWarp prst="textNoShape">
              <a:avLst/>
            </a:prstTxWarp>
            <a:spAutoFit/>
          </a:bodyPr>
          <a:lstStyle/>
          <a:p>
            <a:r>
              <a:rPr lang="en-US" sz="2800">
                <a:solidFill>
                  <a:schemeClr val="tx2"/>
                </a:solidFill>
                <a:latin typeface="Courier" charset="0"/>
                <a:ea typeface="Courier" charset="0"/>
                <a:cs typeface="Courier" charset="0"/>
              </a:rPr>
              <a:t>AMRLevelUpwind::advance()</a:t>
            </a:r>
          </a:p>
        </p:txBody>
      </p:sp>
      <p:sp>
        <p:nvSpPr>
          <p:cNvPr id="121859" name="TextBox 5"/>
          <p:cNvSpPr txBox="1">
            <a:spLocks noChangeArrowheads="1"/>
          </p:cNvSpPr>
          <p:nvPr/>
        </p:nvSpPr>
        <p:spPr bwMode="auto">
          <a:xfrm>
            <a:off x="0" y="257175"/>
            <a:ext cx="9280525" cy="604837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 </a:t>
            </a: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 increment flux registers with fluxes</a:t>
            </a:r>
          </a:p>
          <a:p>
            <a:pPr>
              <a:lnSpc>
                <a:spcPct val="93000"/>
              </a:lnSpc>
              <a:buClr>
                <a:srgbClr val="000000"/>
              </a:buClr>
            </a:pPr>
            <a:r>
              <a:rPr lang="en-US">
                <a:solidFill>
                  <a:srgbClr val="000000"/>
                </a:solidFill>
                <a:latin typeface="Courier" charset="0"/>
                <a:ea typeface="Helvetica" charset="0"/>
                <a:cs typeface="Courier" charset="0"/>
              </a:rPr>
              <a:t>      Interval UInterval = m_UNew.interval();</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if (m_hasFiner)</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 this level's FR goes between this level and the next finer</a:t>
            </a:r>
          </a:p>
          <a:p>
            <a:pPr>
              <a:lnSpc>
                <a:spcPct val="93000"/>
              </a:lnSpc>
              <a:buClr>
                <a:srgbClr val="000000"/>
              </a:buClr>
            </a:pPr>
            <a:r>
              <a:rPr lang="en-US">
                <a:solidFill>
                  <a:srgbClr val="000000"/>
                </a:solidFill>
                <a:latin typeface="Courier" charset="0"/>
                <a:ea typeface="Helvetica" charset="0"/>
                <a:cs typeface="Courier" charset="0"/>
              </a:rPr>
              <a:t>        m_fluxRegister.incrementCoarse(fluxes[dir], m_dt, dit(),</a:t>
            </a:r>
          </a:p>
          <a:p>
            <a:pPr>
              <a:lnSpc>
                <a:spcPct val="93000"/>
              </a:lnSpc>
              <a:buClr>
                <a:srgbClr val="000000"/>
              </a:buClr>
            </a:pPr>
            <a:r>
              <a:rPr lang="en-US">
                <a:solidFill>
                  <a:srgbClr val="000000"/>
                </a:solidFill>
                <a:latin typeface="Courier" charset="0"/>
                <a:ea typeface="Helvetica" charset="0"/>
                <a:cs typeface="Courier" charset="0"/>
              </a:rPr>
              <a:t>                                       UInterval, UInterval, dir);</a:t>
            </a:r>
          </a:p>
          <a:p>
            <a:pPr>
              <a:lnSpc>
                <a:spcPct val="93000"/>
              </a:lnSpc>
              <a:buClr>
                <a:srgbClr val="000000"/>
              </a:buClr>
            </a:pPr>
            <a:r>
              <a:rPr lang="en-US">
                <a:solidFill>
                  <a:srgbClr val="000000"/>
                </a:solidFill>
                <a:latin typeface="Courier" charset="0"/>
                <a:ea typeface="Helvetica" charset="0"/>
                <a:cs typeface="Courier" charset="0"/>
              </a:rPr>
              <a:t>      }          </a:t>
            </a:r>
          </a:p>
          <a:p>
            <a:pPr>
              <a:lnSpc>
                <a:spcPct val="93000"/>
              </a:lnSpc>
              <a:buClr>
                <a:srgbClr val="000000"/>
              </a:buClr>
            </a:pPr>
            <a:r>
              <a:rPr lang="en-US">
                <a:solidFill>
                  <a:srgbClr val="000000"/>
                </a:solidFill>
                <a:latin typeface="Courier" charset="0"/>
                <a:ea typeface="Helvetica" charset="0"/>
                <a:cs typeface="Courier" charset="0"/>
              </a:rPr>
              <a:t>      if (m_level &gt; 0)</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LevelFluxRegister&amp; crseFluxReg = coarserLevelPtr-&gt;  </a:t>
            </a:r>
          </a:p>
          <a:p>
            <a:pPr>
              <a:lnSpc>
                <a:spcPct val="93000"/>
              </a:lnSpc>
              <a:buClr>
                <a:srgbClr val="000000"/>
              </a:buClr>
            </a:pPr>
            <a:r>
              <a:rPr lang="en-US">
                <a:solidFill>
                  <a:srgbClr val="000000"/>
                </a:solidFill>
                <a:latin typeface="Courier" charset="0"/>
                <a:ea typeface="Helvetica" charset="0"/>
                <a:cs typeface="Courier" charset="0"/>
              </a:rPr>
              <a:t>			m_fluxRegister;</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crseFluxReg.incrementFine(fluxes[dir], m_dt, dit(), 									UInterval, UInterval, dir, Side::Lo);</a:t>
            </a:r>
          </a:p>
          <a:p>
            <a:pPr>
              <a:lnSpc>
                <a:spcPct val="93000"/>
              </a:lnSpc>
              <a:buClr>
                <a:srgbClr val="000000"/>
              </a:buClr>
            </a:pPr>
            <a:r>
              <a:rPr lang="en-US">
                <a:solidFill>
                  <a:srgbClr val="000000"/>
                </a:solidFill>
                <a:latin typeface="Courier" charset="0"/>
                <a:ea typeface="Helvetica" charset="0"/>
                <a:cs typeface="Courier" charset="0"/>
              </a:rPr>
              <a:t>        crseFluxReg.incrementFine(fluxes[dir], m_dt, dit(), 						UInterval, UInterval, dir, Side::Hi);</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 // end loop over directions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TextBox 2"/>
          <p:cNvSpPr txBox="1">
            <a:spLocks noChangeArrowheads="1"/>
          </p:cNvSpPr>
          <p:nvPr/>
        </p:nvSpPr>
        <p:spPr bwMode="auto">
          <a:xfrm>
            <a:off x="320675" y="271463"/>
            <a:ext cx="8380413" cy="523875"/>
          </a:xfrm>
          <a:prstGeom prst="rect">
            <a:avLst/>
          </a:prstGeom>
          <a:noFill/>
          <a:ln w="9525">
            <a:noFill/>
            <a:miter lim="800000"/>
            <a:headEnd/>
            <a:tailEnd/>
          </a:ln>
        </p:spPr>
        <p:txBody>
          <a:bodyPr>
            <a:prstTxWarp prst="textNoShape">
              <a:avLst/>
            </a:prstTxWarp>
            <a:spAutoFit/>
          </a:bodyPr>
          <a:lstStyle/>
          <a:p>
            <a:r>
              <a:rPr lang="en-US" sz="2800">
                <a:solidFill>
                  <a:schemeClr val="tx2"/>
                </a:solidFill>
                <a:latin typeface="Courier" charset="0"/>
                <a:ea typeface="Courier" charset="0"/>
                <a:cs typeface="Courier" charset="0"/>
              </a:rPr>
              <a:t>AMRLevelUpwind::advance()</a:t>
            </a:r>
          </a:p>
        </p:txBody>
      </p:sp>
      <p:sp>
        <p:nvSpPr>
          <p:cNvPr id="123907" name="TextBox 5"/>
          <p:cNvSpPr txBox="1">
            <a:spLocks noChangeArrowheads="1"/>
          </p:cNvSpPr>
          <p:nvPr/>
        </p:nvSpPr>
        <p:spPr bwMode="auto">
          <a:xfrm>
            <a:off x="0" y="388938"/>
            <a:ext cx="9280525" cy="5145087"/>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 </a:t>
            </a: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 do flux difference to increment solution</a:t>
            </a:r>
          </a:p>
          <a:p>
            <a:pPr>
              <a:lnSpc>
                <a:spcPct val="93000"/>
              </a:lnSpc>
              <a:buClr>
                <a:srgbClr val="000000"/>
              </a:buClr>
            </a:pPr>
            <a:r>
              <a:rPr lang="en-US">
                <a:solidFill>
                  <a:srgbClr val="000000"/>
                </a:solidFill>
                <a:latin typeface="Courier" charset="0"/>
                <a:ea typeface="Helvetica" charset="0"/>
                <a:cs typeface="Courier" charset="0"/>
              </a:rPr>
              <a:t>    thisNewSoln.copy(thisOldSoln);</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for (int dir=0; dir&lt;SpaceDim; dir++)</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FORT_INCREMENTDIVDIR(CHF_FRA(thisNewSoln),</a:t>
            </a:r>
          </a:p>
          <a:p>
            <a:pPr>
              <a:lnSpc>
                <a:spcPct val="93000"/>
              </a:lnSpc>
              <a:buClr>
                <a:srgbClr val="000000"/>
              </a:buClr>
            </a:pPr>
            <a:r>
              <a:rPr lang="en-US">
                <a:solidFill>
                  <a:srgbClr val="000000"/>
                </a:solidFill>
                <a:latin typeface="Courier" charset="0"/>
                <a:ea typeface="Helvetica" charset="0"/>
                <a:cs typeface="Courier" charset="0"/>
              </a:rPr>
              <a:t>                           CHF_FRA(fluxes[dir]),</a:t>
            </a:r>
          </a:p>
          <a:p>
            <a:pPr>
              <a:lnSpc>
                <a:spcPct val="93000"/>
              </a:lnSpc>
              <a:buClr>
                <a:srgbClr val="000000"/>
              </a:buClr>
            </a:pPr>
            <a:r>
              <a:rPr lang="en-US">
                <a:solidFill>
                  <a:srgbClr val="000000"/>
                </a:solidFill>
                <a:latin typeface="Courier" charset="0"/>
                <a:ea typeface="Helvetica" charset="0"/>
                <a:cs typeface="Courier" charset="0"/>
              </a:rPr>
              <a:t>                           CHF_BOX(gridBox),</a:t>
            </a:r>
          </a:p>
          <a:p>
            <a:pPr>
              <a:lnSpc>
                <a:spcPct val="93000"/>
              </a:lnSpc>
              <a:buClr>
                <a:srgbClr val="000000"/>
              </a:buClr>
            </a:pPr>
            <a:r>
              <a:rPr lang="en-US">
                <a:solidFill>
                  <a:srgbClr val="000000"/>
                </a:solidFill>
                <a:latin typeface="Courier" charset="0"/>
                <a:ea typeface="Helvetica" charset="0"/>
                <a:cs typeface="Courier" charset="0"/>
              </a:rPr>
              <a:t>                           CHF_REAL(m_dx),</a:t>
            </a:r>
          </a:p>
          <a:p>
            <a:pPr>
              <a:lnSpc>
                <a:spcPct val="93000"/>
              </a:lnSpc>
              <a:buClr>
                <a:srgbClr val="000000"/>
              </a:buClr>
            </a:pPr>
            <a:r>
              <a:rPr lang="en-US">
                <a:solidFill>
                  <a:srgbClr val="000000"/>
                </a:solidFill>
                <a:latin typeface="Courier" charset="0"/>
                <a:ea typeface="Helvetica" charset="0"/>
                <a:cs typeface="Courier" charset="0"/>
              </a:rPr>
              <a:t>                           CHF_REAL(m_dt),</a:t>
            </a:r>
          </a:p>
          <a:p>
            <a:pPr>
              <a:lnSpc>
                <a:spcPct val="93000"/>
              </a:lnSpc>
              <a:buClr>
                <a:srgbClr val="000000"/>
              </a:buClr>
            </a:pPr>
            <a:r>
              <a:rPr lang="en-US">
                <a:solidFill>
                  <a:srgbClr val="000000"/>
                </a:solidFill>
                <a:latin typeface="Courier" charset="0"/>
                <a:ea typeface="Helvetica" charset="0"/>
                <a:cs typeface="Courier" charset="0"/>
              </a:rPr>
              <a:t>                           CHF_INT(dir));</a:t>
            </a:r>
          </a:p>
          <a:p>
            <a:pPr>
              <a:lnSpc>
                <a:spcPct val="93000"/>
              </a:lnSpc>
              <a:buClr>
                <a:srgbClr val="000000"/>
              </a:buClr>
            </a:pPr>
            <a:r>
              <a:rPr lang="en-US">
                <a:solidFill>
                  <a:srgbClr val="000000"/>
                </a:solidFill>
                <a:latin typeface="Courier" charset="0"/>
                <a:ea typeface="Helvetica" charset="0"/>
                <a:cs typeface="Courier" charset="0"/>
              </a:rPr>
              <a:t>    } </a:t>
            </a:r>
          </a:p>
          <a:p>
            <a:pPr>
              <a:lnSpc>
                <a:spcPct val="93000"/>
              </a:lnSpc>
              <a:buClr>
                <a:srgbClr val="000000"/>
              </a:buClr>
            </a:pPr>
            <a:r>
              <a:rPr lang="en-US">
                <a:solidFill>
                  <a:srgbClr val="000000"/>
                </a:solidFill>
                <a:latin typeface="Courier" charset="0"/>
                <a:ea typeface="Helvetica" charset="0"/>
                <a:cs typeface="Courier" charset="0"/>
              </a:rPr>
              <a:t>  } // end loop over grid boxes</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 Update the time and store the new timestep</a:t>
            </a:r>
          </a:p>
          <a:p>
            <a:pPr>
              <a:lnSpc>
                <a:spcPct val="93000"/>
              </a:lnSpc>
              <a:buClr>
                <a:srgbClr val="000000"/>
              </a:buClr>
            </a:pPr>
            <a:r>
              <a:rPr lang="en-US">
                <a:solidFill>
                  <a:srgbClr val="000000"/>
                </a:solidFill>
                <a:latin typeface="Courier" charset="0"/>
                <a:ea typeface="Helvetica" charset="0"/>
                <a:cs typeface="Courier" charset="0"/>
              </a:rPr>
              <a:t>  m_time += m_dt;</a:t>
            </a:r>
          </a:p>
          <a:p>
            <a:pPr>
              <a:lnSpc>
                <a:spcPct val="93000"/>
              </a:lnSpc>
              <a:buClr>
                <a:srgbClr val="000000"/>
              </a:buClr>
            </a:pPr>
            <a:r>
              <a:rPr lang="en-US">
                <a:solidFill>
                  <a:srgbClr val="000000"/>
                </a:solidFill>
                <a:latin typeface="Courier" charset="0"/>
                <a:ea typeface="Helvetica" charset="0"/>
                <a:cs typeface="Courier" charset="0"/>
              </a:rPr>
              <a:t>  return m_dt;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TextBox 2"/>
          <p:cNvSpPr txBox="1">
            <a:spLocks noChangeArrowheads="1"/>
          </p:cNvSpPr>
          <p:nvPr/>
        </p:nvSpPr>
        <p:spPr bwMode="auto">
          <a:xfrm>
            <a:off x="320675" y="271463"/>
            <a:ext cx="8380413" cy="523875"/>
          </a:xfrm>
          <a:prstGeom prst="rect">
            <a:avLst/>
          </a:prstGeom>
          <a:noFill/>
          <a:ln w="9525">
            <a:noFill/>
            <a:miter lim="800000"/>
            <a:headEnd/>
            <a:tailEnd/>
          </a:ln>
        </p:spPr>
        <p:txBody>
          <a:bodyPr>
            <a:prstTxWarp prst="textNoShape">
              <a:avLst/>
            </a:prstTxWarp>
            <a:spAutoFit/>
          </a:bodyPr>
          <a:lstStyle/>
          <a:p>
            <a:r>
              <a:rPr lang="en-US" sz="2800">
                <a:solidFill>
                  <a:schemeClr val="tx2"/>
                </a:solidFill>
                <a:latin typeface="Courier" charset="0"/>
                <a:ea typeface="Courier" charset="0"/>
                <a:cs typeface="Courier" charset="0"/>
              </a:rPr>
              <a:t>AMRLevelUpwind::postTimeStep()</a:t>
            </a:r>
          </a:p>
        </p:txBody>
      </p:sp>
      <p:sp>
        <p:nvSpPr>
          <p:cNvPr id="125955" name="TextBox 5"/>
          <p:cNvSpPr txBox="1">
            <a:spLocks noChangeArrowheads="1"/>
          </p:cNvSpPr>
          <p:nvPr/>
        </p:nvSpPr>
        <p:spPr bwMode="auto">
          <a:xfrm>
            <a:off x="0" y="388938"/>
            <a:ext cx="9280525" cy="5145087"/>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a:solidFill>
                  <a:srgbClr val="000000"/>
                </a:solidFill>
                <a:latin typeface="Helvetica" charset="0"/>
                <a:ea typeface="Helvetica" charset="0"/>
                <a:cs typeface="Helvetica" charset="0"/>
              </a:rPr>
              <a:t> </a:t>
            </a: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void AMRLevelUpwind::postTimeStep()</a:t>
            </a:r>
          </a:p>
          <a:p>
            <a:pPr>
              <a:lnSpc>
                <a:spcPct val="93000"/>
              </a:lnSpc>
              <a:buClr>
                <a:srgbClr val="000000"/>
              </a:buClr>
            </a:pPr>
            <a:r>
              <a:rPr lang="en-US">
                <a:solidFill>
                  <a:srgbClr val="000000"/>
                </a:solidFill>
                <a:latin typeface="Courier" charset="0"/>
                <a:ea typeface="Helvetica" charset="0"/>
                <a:cs typeface="Courier" charset="0"/>
              </a:rPr>
              <a:t>{</a:t>
            </a:r>
          </a:p>
          <a:p>
            <a:pPr>
              <a:lnSpc>
                <a:spcPct val="93000"/>
              </a:lnSpc>
              <a:buClr>
                <a:srgbClr val="000000"/>
              </a:buClr>
            </a:pPr>
            <a:r>
              <a:rPr lang="en-US">
                <a:solidFill>
                  <a:srgbClr val="000000"/>
                </a:solidFill>
                <a:latin typeface="Courier" charset="0"/>
                <a:ea typeface="Helvetica" charset="0"/>
                <a:cs typeface="Courier" charset="0"/>
              </a:rPr>
              <a:t>  if (m_hasFiner)</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r>
              <a:rPr lang="en-US">
                <a:solidFill>
                  <a:srgbClr val="000000"/>
                </a:solidFill>
                <a:latin typeface="Courier" charset="0"/>
                <a:ea typeface="Helvetica" charset="0"/>
                <a:cs typeface="Courier" charset="0"/>
              </a:rPr>
              <a:t>    // Reflux</a:t>
            </a:r>
          </a:p>
          <a:p>
            <a:pPr>
              <a:lnSpc>
                <a:spcPct val="93000"/>
              </a:lnSpc>
              <a:buClr>
                <a:srgbClr val="000000"/>
              </a:buClr>
            </a:pPr>
            <a:r>
              <a:rPr lang="en-US">
                <a:solidFill>
                  <a:srgbClr val="000000"/>
                </a:solidFill>
                <a:latin typeface="Courier" charset="0"/>
                <a:ea typeface="Helvetica" charset="0"/>
                <a:cs typeface="Courier" charset="0"/>
              </a:rPr>
              <a:t>    Real scale = -1.0/m_dx;</a:t>
            </a:r>
          </a:p>
          <a:p>
            <a:pPr>
              <a:lnSpc>
                <a:spcPct val="93000"/>
              </a:lnSpc>
              <a:buClr>
                <a:srgbClr val="000000"/>
              </a:buClr>
            </a:pPr>
            <a:r>
              <a:rPr lang="en-US">
                <a:solidFill>
                  <a:srgbClr val="000000"/>
                </a:solidFill>
                <a:latin typeface="Courier" charset="0"/>
                <a:ea typeface="Helvetica" charset="0"/>
                <a:cs typeface="Courier" charset="0"/>
              </a:rPr>
              <a:t>    m_fluxRegister.reflux(m_UNew,scale);</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 Average from finer level data</a:t>
            </a:r>
          </a:p>
          <a:p>
            <a:pPr>
              <a:lnSpc>
                <a:spcPct val="93000"/>
              </a:lnSpc>
              <a:buClr>
                <a:srgbClr val="000000"/>
              </a:buClr>
            </a:pPr>
            <a:r>
              <a:rPr lang="en-US">
                <a:solidFill>
                  <a:srgbClr val="000000"/>
                </a:solidFill>
                <a:latin typeface="Courier" charset="0"/>
                <a:ea typeface="Helvetica" charset="0"/>
                <a:cs typeface="Courier" charset="0"/>
              </a:rPr>
              <a:t>    AMRLevelUpwind* finerLevelPtr = getFinerLevel();</a:t>
            </a:r>
          </a:p>
          <a:p>
            <a:pPr>
              <a:lnSpc>
                <a:spcPct val="93000"/>
              </a:lnSpc>
              <a:buClr>
                <a:srgbClr val="000000"/>
              </a:buClr>
            </a:pPr>
            <a:r>
              <a:rPr lang="en-US">
                <a:solidFill>
                  <a:srgbClr val="000000"/>
                </a:solidFill>
                <a:latin typeface="Courier" charset="0"/>
                <a:ea typeface="Helvetica" charset="0"/>
                <a:cs typeface="Courier" charset="0"/>
              </a:rPr>
              <a:t>    LevelData&lt;FArrayBox&gt;&amp; fineU = finerLevelPtr-&gt;m_UNew;</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r>
              <a:rPr lang="en-US">
                <a:solidFill>
                  <a:srgbClr val="000000"/>
                </a:solidFill>
                <a:latin typeface="Courier" charset="0"/>
                <a:ea typeface="Helvetica" charset="0"/>
                <a:cs typeface="Courier" charset="0"/>
              </a:rPr>
              <a:t>    finerLevelPtr-&gt;m_coarseAverage.averageToCoarse(m_UNew,</a:t>
            </a:r>
          </a:p>
          <a:p>
            <a:pPr>
              <a:lnSpc>
                <a:spcPct val="93000"/>
              </a:lnSpc>
              <a:buClr>
                <a:srgbClr val="000000"/>
              </a:buClr>
            </a:pPr>
            <a:r>
              <a:rPr lang="en-US">
                <a:solidFill>
                  <a:srgbClr val="000000"/>
                </a:solidFill>
                <a:latin typeface="Courier" charset="0"/>
                <a:ea typeface="Helvetica" charset="0"/>
                <a:cs typeface="Courier" charset="0"/>
              </a:rPr>
              <a:t>                                                   fineU);</a:t>
            </a:r>
          </a:p>
          <a:p>
            <a:pPr>
              <a:lnSpc>
                <a:spcPct val="93000"/>
              </a:lnSpc>
              <a:buClr>
                <a:srgbClr val="000000"/>
              </a:buClr>
            </a:pPr>
            <a:r>
              <a:rPr lang="en-US">
                <a:solidFill>
                  <a:srgbClr val="000000"/>
                </a:solidFill>
                <a:latin typeface="Courier" charset="0"/>
                <a:ea typeface="Helvetica" charset="0"/>
                <a:cs typeface="Courier" charset="0"/>
              </a:rPr>
              <a:t>  }</a:t>
            </a:r>
          </a:p>
          <a:p>
            <a:pPr>
              <a:lnSpc>
                <a:spcPct val="93000"/>
              </a:lnSpc>
              <a:buClr>
                <a:srgbClr val="000000"/>
              </a:buClr>
            </a:pPr>
            <a:endParaRPr lang="en-US">
              <a:solidFill>
                <a:srgbClr val="000000"/>
              </a:solidFill>
              <a:latin typeface="Courier" charset="0"/>
              <a:ea typeface="Helvetica" charset="0"/>
              <a:cs typeface="Courier" charset="0"/>
            </a:endParaRPr>
          </a:p>
          <a:p>
            <a:pPr>
              <a:lnSpc>
                <a:spcPct val="93000"/>
              </a:lnSpc>
              <a:buClr>
                <a:srgbClr val="000000"/>
              </a:buClr>
            </a:pPr>
            <a:endParaRPr lang="en-US">
              <a:solidFill>
                <a:srgbClr val="000000"/>
              </a:solidFill>
              <a:latin typeface="Courier" charset="0"/>
              <a:ea typeface="Helvetica" charset="0"/>
              <a:cs typeface="Courier"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476250" y="993775"/>
            <a:ext cx="7810500" cy="3440113"/>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pPr>
            <a:r>
              <a:rPr lang="en-US" dirty="0">
                <a:solidFill>
                  <a:srgbClr val="000000"/>
                </a:solidFill>
                <a:latin typeface="Helvetica" charset="0"/>
                <a:ea typeface="Helvetica" charset="0"/>
                <a:cs typeface="Helvetica" charset="0"/>
              </a:rPr>
              <a:t>Requirement: to support a wide variety of applications that use block-structured AMR using a common software framework.</a:t>
            </a:r>
          </a:p>
          <a:p>
            <a:pPr>
              <a:lnSpc>
                <a:spcPct val="93000"/>
              </a:lnSpc>
              <a:spcAft>
                <a:spcPts val="1200"/>
              </a:spcAft>
              <a:buClr>
                <a:srgbClr val="000000"/>
              </a:buClr>
              <a:buFont typeface="Arial" charset="0"/>
              <a:buChar char="•"/>
            </a:pPr>
            <a:r>
              <a:rPr lang="en-US" dirty="0">
                <a:solidFill>
                  <a:srgbClr val="000000"/>
                </a:solidFill>
                <a:latin typeface="Helvetica" charset="0"/>
                <a:ea typeface="Helvetica" charset="0"/>
                <a:cs typeface="Helvetica" charset="0"/>
              </a:rPr>
              <a:t>Mixed-language model: C++ for higher-level data structures, Fortran for regular single-grid calculations.</a:t>
            </a:r>
          </a:p>
          <a:p>
            <a:pPr>
              <a:lnSpc>
                <a:spcPct val="93000"/>
              </a:lnSpc>
              <a:spcAft>
                <a:spcPts val="1200"/>
              </a:spcAft>
              <a:buClr>
                <a:srgbClr val="000000"/>
              </a:buClr>
              <a:buFont typeface="Arial" charset="0"/>
              <a:buChar char="•"/>
            </a:pPr>
            <a:r>
              <a:rPr lang="en-US" dirty="0" err="1">
                <a:solidFill>
                  <a:srgbClr val="000000"/>
                </a:solidFill>
                <a:latin typeface="Helvetica" charset="0"/>
                <a:ea typeface="Helvetica" charset="0"/>
                <a:cs typeface="Helvetica" charset="0"/>
              </a:rPr>
              <a:t>Reuseable</a:t>
            </a:r>
            <a:r>
              <a:rPr lang="en-US" dirty="0">
                <a:solidFill>
                  <a:srgbClr val="000000"/>
                </a:solidFill>
                <a:latin typeface="Helvetica" charset="0"/>
                <a:ea typeface="Helvetica" charset="0"/>
                <a:cs typeface="Helvetica" charset="0"/>
              </a:rPr>
              <a:t> components. Component design based on mapping of mathematical abstractions to classes.</a:t>
            </a:r>
          </a:p>
          <a:p>
            <a:pPr>
              <a:lnSpc>
                <a:spcPct val="93000"/>
              </a:lnSpc>
              <a:spcAft>
                <a:spcPts val="1200"/>
              </a:spcAft>
              <a:buClr>
                <a:srgbClr val="000000"/>
              </a:buClr>
              <a:buFont typeface="Arial" charset="0"/>
              <a:buChar char="•"/>
            </a:pPr>
            <a:r>
              <a:rPr lang="en-US" dirty="0">
                <a:solidFill>
                  <a:srgbClr val="000000"/>
                </a:solidFill>
                <a:latin typeface="Helvetica" charset="0"/>
                <a:ea typeface="Helvetica" charset="0"/>
                <a:cs typeface="Helvetica" charset="0"/>
              </a:rPr>
              <a:t>Build on public-domain standards: MPI, HDF5.</a:t>
            </a:r>
          </a:p>
          <a:p>
            <a:pPr>
              <a:lnSpc>
                <a:spcPct val="93000"/>
              </a:lnSpc>
              <a:spcAft>
                <a:spcPts val="1200"/>
              </a:spcAft>
              <a:buClr>
                <a:srgbClr val="000000"/>
              </a:buClr>
              <a:buFont typeface="Arial" charset="0"/>
              <a:buChar char="•"/>
            </a:pPr>
            <a:r>
              <a:rPr lang="en-US" dirty="0">
                <a:solidFill>
                  <a:srgbClr val="000000"/>
                </a:solidFill>
                <a:latin typeface="Helvetica" charset="0"/>
                <a:ea typeface="Helvetica" charset="0"/>
                <a:cs typeface="Helvetica" charset="0"/>
              </a:rPr>
              <a:t>Interoperability with other tools: </a:t>
            </a:r>
            <a:r>
              <a:rPr lang="en-US" dirty="0" err="1">
                <a:solidFill>
                  <a:srgbClr val="000000"/>
                </a:solidFill>
                <a:latin typeface="Helvetica" charset="0"/>
                <a:ea typeface="Helvetica" charset="0"/>
                <a:cs typeface="Helvetica" charset="0"/>
              </a:rPr>
              <a:t>VisIt</a:t>
            </a:r>
            <a:r>
              <a:rPr lang="en-US" dirty="0">
                <a:solidFill>
                  <a:srgbClr val="000000"/>
                </a:solidFill>
                <a:latin typeface="Helvetica" charset="0"/>
                <a:ea typeface="Helvetica" charset="0"/>
                <a:cs typeface="Helvetica" charset="0"/>
              </a:rPr>
              <a:t>, </a:t>
            </a:r>
            <a:r>
              <a:rPr lang="en-US" dirty="0" err="1">
                <a:solidFill>
                  <a:srgbClr val="000000"/>
                </a:solidFill>
                <a:latin typeface="Helvetica" charset="0"/>
                <a:ea typeface="Helvetica" charset="0"/>
                <a:cs typeface="Helvetica" charset="0"/>
              </a:rPr>
              <a:t>PETSc,hypre</a:t>
            </a:r>
            <a:r>
              <a:rPr lang="en-US" dirty="0">
                <a:solidFill>
                  <a:srgbClr val="000000"/>
                </a:solidFill>
                <a:latin typeface="Helvetica" charset="0"/>
                <a:ea typeface="Helvetica" charset="0"/>
                <a:cs typeface="Helvetica" charset="0"/>
              </a:rPr>
              <a:t>.</a:t>
            </a:r>
          </a:p>
          <a:p>
            <a:pPr>
              <a:lnSpc>
                <a:spcPct val="93000"/>
              </a:lnSpc>
              <a:spcAft>
                <a:spcPts val="1200"/>
              </a:spcAft>
              <a:buClr>
                <a:srgbClr val="000000"/>
              </a:buClr>
            </a:pPr>
            <a:r>
              <a:rPr lang="en-US" dirty="0">
                <a:solidFill>
                  <a:srgbClr val="000000"/>
                </a:solidFill>
                <a:latin typeface="Helvetica" charset="0"/>
                <a:ea typeface="Helvetica" charset="0"/>
                <a:cs typeface="Helvetica" charset="0"/>
              </a:rPr>
              <a:t>Previous work: </a:t>
            </a:r>
            <a:r>
              <a:rPr lang="en-US" dirty="0" err="1">
                <a:solidFill>
                  <a:srgbClr val="000000"/>
                </a:solidFill>
                <a:latin typeface="Helvetica" charset="0"/>
                <a:ea typeface="Helvetica" charset="0"/>
                <a:cs typeface="Helvetica" charset="0"/>
              </a:rPr>
              <a:t>BoxLib</a:t>
            </a:r>
            <a:r>
              <a:rPr lang="en-US" dirty="0">
                <a:solidFill>
                  <a:srgbClr val="000000"/>
                </a:solidFill>
                <a:latin typeface="Helvetica" charset="0"/>
                <a:ea typeface="Helvetica" charset="0"/>
                <a:cs typeface="Helvetica" charset="0"/>
              </a:rPr>
              <a:t> (LBNL/CCSE), </a:t>
            </a:r>
            <a:r>
              <a:rPr lang="en-US" dirty="0" err="1">
                <a:solidFill>
                  <a:srgbClr val="000000"/>
                </a:solidFill>
                <a:latin typeface="Helvetica" charset="0"/>
                <a:ea typeface="Helvetica" charset="0"/>
                <a:cs typeface="Helvetica" charset="0"/>
              </a:rPr>
              <a:t>KeLP</a:t>
            </a:r>
            <a:r>
              <a:rPr lang="en-US" dirty="0">
                <a:solidFill>
                  <a:srgbClr val="000000"/>
                </a:solidFill>
                <a:latin typeface="Helvetica" charset="0"/>
                <a:ea typeface="Helvetica" charset="0"/>
                <a:cs typeface="Helvetica" charset="0"/>
              </a:rPr>
              <a:t> (Baden, et. al., UCSD), FIDIL (</a:t>
            </a:r>
            <a:r>
              <a:rPr lang="en-US" dirty="0" err="1">
                <a:solidFill>
                  <a:srgbClr val="000000"/>
                </a:solidFill>
                <a:latin typeface="Helvetica" charset="0"/>
                <a:ea typeface="Helvetica" charset="0"/>
                <a:cs typeface="Helvetica" charset="0"/>
              </a:rPr>
              <a:t>Hilfinger</a:t>
            </a:r>
            <a:r>
              <a:rPr lang="en-US" dirty="0">
                <a:solidFill>
                  <a:srgbClr val="000000"/>
                </a:solidFill>
                <a:latin typeface="Helvetica" charset="0"/>
                <a:ea typeface="Helvetica" charset="0"/>
                <a:cs typeface="Helvetica" charset="0"/>
              </a:rPr>
              <a:t> and </a:t>
            </a:r>
            <a:r>
              <a:rPr lang="en-US" dirty="0" err="1">
                <a:solidFill>
                  <a:srgbClr val="000000"/>
                </a:solidFill>
                <a:latin typeface="Helvetica" charset="0"/>
                <a:ea typeface="Helvetica" charset="0"/>
                <a:cs typeface="Helvetica" charset="0"/>
              </a:rPr>
              <a:t>Colella</a:t>
            </a:r>
            <a:r>
              <a:rPr lang="en-US" dirty="0">
                <a:solidFill>
                  <a:srgbClr val="000000"/>
                </a:solidFill>
                <a:latin typeface="Helvetica" charset="0"/>
                <a:ea typeface="Helvetica" charset="0"/>
                <a:cs typeface="Helvetica" charset="0"/>
              </a:rPr>
              <a:t>).</a:t>
            </a:r>
            <a:endParaRPr lang="en-US" dirty="0">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354013" y="287338"/>
            <a:ext cx="800100"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rPr>
              <a:t>FAQ</a:t>
            </a:r>
          </a:p>
        </p:txBody>
      </p:sp>
      <p:sp>
        <p:nvSpPr>
          <p:cNvPr id="25603" name="TextBox 5"/>
          <p:cNvSpPr txBox="1">
            <a:spLocks noChangeArrowheads="1"/>
          </p:cNvSpPr>
          <p:nvPr/>
        </p:nvSpPr>
        <p:spPr bwMode="auto">
          <a:xfrm>
            <a:off x="419100" y="919163"/>
            <a:ext cx="7810500" cy="4543245"/>
          </a:xfrm>
          <a:prstGeom prst="rect">
            <a:avLst/>
          </a:prstGeom>
          <a:noFill/>
          <a:ln w="9525">
            <a:noFill/>
            <a:miter lim="800000"/>
            <a:headEnd/>
            <a:tailEnd/>
          </a:ln>
        </p:spPr>
        <p:txBody>
          <a:bodyPr>
            <a:prstTxWarp prst="textNoShape">
              <a:avLst/>
            </a:prstTxWarp>
            <a:spAutoFit/>
          </a:bodyPr>
          <a:lstStyle/>
          <a:p>
            <a:pPr>
              <a:lnSpc>
                <a:spcPct val="93000"/>
              </a:lnSpc>
              <a:spcAft>
                <a:spcPts val="1200"/>
              </a:spcAft>
              <a:buClr>
                <a:srgbClr val="000000"/>
              </a:buClr>
              <a:buFont typeface="Times" charset="0"/>
              <a:buChar char="•"/>
            </a:pPr>
            <a:r>
              <a:rPr lang="en-US" dirty="0">
                <a:solidFill>
                  <a:srgbClr val="000000"/>
                </a:solidFill>
                <a:latin typeface="Helvetica" charset="0"/>
                <a:ea typeface="Helvetica" charset="0"/>
                <a:cs typeface="Helvetica" charset="0"/>
              </a:rPr>
              <a:t>Chombo -- Swahili word meaning ``box''', ``container'', or ``useful thing'’</a:t>
            </a:r>
          </a:p>
          <a:p>
            <a:pPr>
              <a:lnSpc>
                <a:spcPct val="93000"/>
              </a:lnSpc>
              <a:spcAft>
                <a:spcPts val="1200"/>
              </a:spcAft>
              <a:buClr>
                <a:srgbClr val="000000"/>
              </a:buClr>
              <a:buFont typeface="Times" charset="0"/>
              <a:buChar char="•"/>
            </a:pPr>
            <a:r>
              <a:rPr lang="en-US" dirty="0">
                <a:solidFill>
                  <a:srgbClr val="000000"/>
                </a:solidFill>
                <a:latin typeface="Helvetica" charset="0"/>
                <a:ea typeface="Helvetica" charset="0"/>
                <a:cs typeface="Helvetica" charset="0"/>
              </a:rPr>
              <a:t> Freely available, subject to export controls and BSD-like license agreement</a:t>
            </a:r>
          </a:p>
          <a:p>
            <a:pPr>
              <a:lnSpc>
                <a:spcPct val="93000"/>
              </a:lnSpc>
              <a:spcAft>
                <a:spcPts val="1200"/>
              </a:spcAft>
              <a:buClr>
                <a:srgbClr val="000000"/>
              </a:buClr>
              <a:buFont typeface="Times" charset="0"/>
              <a:buChar char="•"/>
            </a:pPr>
            <a:r>
              <a:rPr lang="en-US" dirty="0">
                <a:solidFill>
                  <a:srgbClr val="000000"/>
                </a:solidFill>
                <a:latin typeface="Helvetica" charset="0"/>
                <a:ea typeface="Helvetica" charset="0"/>
                <a:cs typeface="Helvetica" charset="0"/>
              </a:rPr>
              <a:t>Requirements: C++, Fortran compilers, PERL, HDF5 (for I/O), MPI</a:t>
            </a:r>
          </a:p>
          <a:p>
            <a:pPr>
              <a:lnSpc>
                <a:spcPct val="93000"/>
              </a:lnSpc>
              <a:spcAft>
                <a:spcPts val="1200"/>
              </a:spcAft>
              <a:buClr>
                <a:srgbClr val="000000"/>
              </a:buClr>
              <a:buFont typeface="Times" charset="0"/>
              <a:buChar char="•"/>
            </a:pPr>
            <a:r>
              <a:rPr lang="en-US" dirty="0">
                <a:solidFill>
                  <a:srgbClr val="000000"/>
                </a:solidFill>
                <a:latin typeface="Helvetica" charset="0"/>
                <a:ea typeface="Helvetica" charset="0"/>
                <a:cs typeface="Helvetica" charset="0"/>
              </a:rPr>
              <a:t>Supports different precisions (float, double) through use of {\</a:t>
            </a:r>
            <a:r>
              <a:rPr lang="en-US" dirty="0" err="1">
                <a:solidFill>
                  <a:srgbClr val="000000"/>
                </a:solidFill>
                <a:latin typeface="Helvetica" charset="0"/>
                <a:ea typeface="Helvetica" charset="0"/>
                <a:cs typeface="Helvetica" charset="0"/>
              </a:rPr>
              <a:t>tt</a:t>
            </a:r>
            <a:r>
              <a:rPr lang="en-US" dirty="0">
                <a:solidFill>
                  <a:srgbClr val="000000"/>
                </a:solidFill>
                <a:latin typeface="Helvetica" charset="0"/>
                <a:ea typeface="Helvetica" charset="0"/>
                <a:cs typeface="Helvetica" charset="0"/>
              </a:rPr>
              <a:t> Real} data type. </a:t>
            </a:r>
            <a:endParaRPr lang="en-US" dirty="0" smtClean="0">
              <a:solidFill>
                <a:srgbClr val="000000"/>
              </a:solidFill>
              <a:latin typeface="Helvetica" charset="0"/>
              <a:ea typeface="Helvetica" charset="0"/>
              <a:cs typeface="Helvetica" charset="0"/>
            </a:endParaRPr>
          </a:p>
          <a:p>
            <a:pPr>
              <a:lnSpc>
                <a:spcPct val="93000"/>
              </a:lnSpc>
              <a:spcAft>
                <a:spcPts val="1200"/>
              </a:spcAft>
              <a:buClr>
                <a:srgbClr val="000000"/>
              </a:buClr>
              <a:buFont typeface="Times" charset="0"/>
              <a:buChar char="•"/>
            </a:pPr>
            <a:r>
              <a:rPr lang="en-US" dirty="0" smtClean="0">
                <a:solidFill>
                  <a:srgbClr val="000000"/>
                </a:solidFill>
                <a:latin typeface="Helvetica" charset="0"/>
                <a:ea typeface="Helvetica" charset="0"/>
                <a:cs typeface="Helvetica" charset="0"/>
              </a:rPr>
              <a:t>E</a:t>
            </a:r>
            <a:r>
              <a:rPr lang="en-US" dirty="0">
                <a:solidFill>
                  <a:srgbClr val="000000"/>
                </a:solidFill>
                <a:latin typeface="Helvetica" charset="0"/>
                <a:ea typeface="Helvetica" charset="0"/>
                <a:cs typeface="Helvetica" charset="0"/>
              </a:rPr>
              <a:t>-mail support: </a:t>
            </a:r>
            <a:r>
              <a:rPr lang="en-US" u="sng" dirty="0" err="1">
                <a:solidFill>
                  <a:srgbClr val="000000"/>
                </a:solidFill>
                <a:latin typeface="Helvetica" charset="0"/>
                <a:ea typeface="Helvetica" charset="0"/>
                <a:cs typeface="Helvetica" charset="0"/>
              </a:rPr>
              <a:t>chombo@anag.lbl.gov</a:t>
            </a:r>
            <a:endParaRPr lang="en-US" u="sng" dirty="0" smtClean="0">
              <a:solidFill>
                <a:srgbClr val="000000"/>
              </a:solidFill>
              <a:latin typeface="Helvetica" charset="0"/>
              <a:ea typeface="Helvetica" charset="0"/>
              <a:cs typeface="Helvetica" charset="0"/>
            </a:endParaRPr>
          </a:p>
          <a:p>
            <a:pPr>
              <a:lnSpc>
                <a:spcPct val="93000"/>
              </a:lnSpc>
              <a:spcAft>
                <a:spcPts val="1200"/>
              </a:spcAft>
              <a:buClr>
                <a:srgbClr val="000000"/>
              </a:buClr>
              <a:buFont typeface="Times" charset="0"/>
              <a:buChar char="•"/>
            </a:pPr>
            <a:endParaRPr lang="en-US" dirty="0" smtClean="0">
              <a:solidFill>
                <a:srgbClr val="000000"/>
              </a:solidFill>
              <a:latin typeface="Helvetica" charset="0"/>
              <a:ea typeface="Helvetica" charset="0"/>
              <a:cs typeface="Helvetica" charset="0"/>
            </a:endParaRPr>
          </a:p>
          <a:p>
            <a:pPr>
              <a:lnSpc>
                <a:spcPct val="93000"/>
              </a:lnSpc>
              <a:spcAft>
                <a:spcPts val="1200"/>
              </a:spcAft>
              <a:buClr>
                <a:srgbClr val="000000"/>
              </a:buClr>
              <a:buFont typeface="Times" charset="0"/>
              <a:buChar char="•"/>
            </a:pPr>
            <a:r>
              <a:rPr lang="en-US" dirty="0" err="1" smtClean="0">
                <a:solidFill>
                  <a:srgbClr val="000000"/>
                </a:solidFill>
                <a:latin typeface="Helvetica" charset="0"/>
                <a:ea typeface="Helvetica" charset="0"/>
                <a:cs typeface="Helvetica" charset="0"/>
              </a:rPr>
              <a:t>Doxygen</a:t>
            </a:r>
            <a:r>
              <a:rPr lang="en-US" dirty="0" smtClean="0">
                <a:solidFill>
                  <a:srgbClr val="000000"/>
                </a:solidFill>
                <a:latin typeface="Helvetica" charset="0"/>
                <a:ea typeface="Helvetica" charset="0"/>
                <a:cs typeface="Helvetica" charset="0"/>
              </a:rPr>
              <a:t> Reference Manual   </a:t>
            </a:r>
          </a:p>
          <a:p>
            <a:pPr lvl="1">
              <a:lnSpc>
                <a:spcPct val="93000"/>
              </a:lnSpc>
              <a:spcAft>
                <a:spcPts val="1200"/>
              </a:spcAft>
              <a:buClr>
                <a:srgbClr val="000000"/>
              </a:buClr>
              <a:buFont typeface="Times" charset="0"/>
              <a:buChar char="•"/>
            </a:pPr>
            <a:r>
              <a:rPr lang="en-US" sz="1600" dirty="0" smtClean="0">
                <a:solidFill>
                  <a:srgbClr val="000000"/>
                </a:solidFill>
                <a:latin typeface="Courier New"/>
                <a:ea typeface="Helvetica" charset="0"/>
                <a:cs typeface="Courier New"/>
                <a:hlinkClick r:id="rId3"/>
              </a:rPr>
              <a:t>http://davis.lbl.gov/Manuals/CHOMBO-SVN/classes.html</a:t>
            </a:r>
            <a:endParaRPr lang="en-US" sz="1600" dirty="0" smtClean="0">
              <a:solidFill>
                <a:srgbClr val="000000"/>
              </a:solidFill>
              <a:latin typeface="Courier New"/>
              <a:ea typeface="Helvetica" charset="0"/>
              <a:cs typeface="Courier New"/>
            </a:endParaRPr>
          </a:p>
          <a:p>
            <a:pPr lvl="1">
              <a:lnSpc>
                <a:spcPct val="93000"/>
              </a:lnSpc>
              <a:spcAft>
                <a:spcPts val="1200"/>
              </a:spcAft>
              <a:buClr>
                <a:srgbClr val="000000"/>
              </a:buClr>
              <a:buFont typeface="Times" charset="0"/>
              <a:buChar char="•"/>
            </a:pPr>
            <a:endParaRPr lang="en-US" dirty="0" smtClean="0">
              <a:solidFill>
                <a:srgbClr val="000000"/>
              </a:solidFill>
              <a:latin typeface="Courier New"/>
              <a:ea typeface="Helvetica" charset="0"/>
              <a:cs typeface="Courier New"/>
            </a:endParaRPr>
          </a:p>
          <a:p>
            <a:pPr>
              <a:lnSpc>
                <a:spcPct val="93000"/>
              </a:lnSpc>
              <a:spcAft>
                <a:spcPts val="1200"/>
              </a:spcAft>
              <a:buClr>
                <a:srgbClr val="000000"/>
              </a:buClr>
              <a:buFont typeface="Times" charset="0"/>
              <a:buChar char="•"/>
            </a:pPr>
            <a:r>
              <a:rPr lang="en-US" dirty="0" smtClean="0">
                <a:solidFill>
                  <a:srgbClr val="000000"/>
                </a:solidFill>
                <a:latin typeface="Helvetica" charset="0"/>
                <a:ea typeface="Helvetica" charset="0"/>
                <a:cs typeface="Helvetica" charset="0"/>
              </a:rPr>
              <a:t>Chombo </a:t>
            </a:r>
            <a:r>
              <a:rPr lang="en-US" dirty="0">
                <a:solidFill>
                  <a:srgbClr val="000000"/>
                </a:solidFill>
                <a:latin typeface="Helvetica" charset="0"/>
                <a:ea typeface="Helvetica" charset="0"/>
                <a:cs typeface="Helvetica" charset="0"/>
              </a:rPr>
              <a:t>users e-mail group: </a:t>
            </a:r>
            <a:r>
              <a:rPr lang="en-US" i="1" dirty="0" err="1">
                <a:solidFill>
                  <a:srgbClr val="000000"/>
                </a:solidFill>
                <a:latin typeface="Helvetica" charset="0"/>
                <a:ea typeface="Helvetica" charset="0"/>
                <a:cs typeface="Helvetica" charset="0"/>
              </a:rPr>
              <a:t>chombousers@hpcrd.lbl.gov</a:t>
            </a:r>
            <a:endParaRPr lang="en-US" i="1" dirty="0">
              <a:solidFill>
                <a:srgbClr val="000000"/>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a:off x="514350" y="758825"/>
            <a:ext cx="7810500" cy="1200150"/>
          </a:xfrm>
          <a:prstGeom prst="rect">
            <a:avLst/>
          </a:prstGeom>
          <a:noFill/>
          <a:ln w="9525">
            <a:noFill/>
            <a:miter lim="800000"/>
            <a:headEnd/>
            <a:tailEnd/>
          </a:ln>
        </p:spPr>
        <p:txBody>
          <a:bodyPr>
            <a:prstTxWarp prst="textNoShape">
              <a:avLst/>
            </a:prstTxWarp>
            <a:spAutoFit/>
          </a:bodyPr>
          <a:lstStyle/>
          <a:p>
            <a:r>
              <a:rPr lang="en-US"/>
              <a:t>The empirical nature of multiphysics code development places a premium on the availability of a diverse and agile software toolset that enables experimentation. We accomplish this with a software architecture made up of reusable tested components organized into layers.</a:t>
            </a:r>
            <a:endParaRPr lang="en-US" sz="2400">
              <a:latin typeface="Times New Roman" charset="0"/>
            </a:endParaRPr>
          </a:p>
        </p:txBody>
      </p:sp>
      <p:sp>
        <p:nvSpPr>
          <p:cNvPr id="27651" name="TextBox 2"/>
          <p:cNvSpPr txBox="1">
            <a:spLocks noChangeArrowheads="1"/>
          </p:cNvSpPr>
          <p:nvPr/>
        </p:nvSpPr>
        <p:spPr bwMode="auto">
          <a:xfrm>
            <a:off x="354013" y="287338"/>
            <a:ext cx="2339975" cy="461962"/>
          </a:xfrm>
          <a:prstGeom prst="rect">
            <a:avLst/>
          </a:prstGeom>
          <a:noFill/>
          <a:ln w="9525">
            <a:noFill/>
            <a:miter lim="800000"/>
            <a:headEnd/>
            <a:tailEnd/>
          </a:ln>
        </p:spPr>
        <p:txBody>
          <a:bodyPr wrap="none">
            <a:prstTxWarp prst="textNoShape">
              <a:avLst/>
            </a:prstTxWarp>
            <a:spAutoFit/>
          </a:bodyPr>
          <a:lstStyle/>
          <a:p>
            <a:r>
              <a:rPr lang="en-US" sz="2400">
                <a:solidFill>
                  <a:schemeClr val="tx2"/>
                </a:solidFill>
              </a:rPr>
              <a:t>Layered Design</a:t>
            </a:r>
          </a:p>
        </p:txBody>
      </p:sp>
      <p:sp>
        <p:nvSpPr>
          <p:cNvPr id="27652" name="TextBox 5"/>
          <p:cNvSpPr txBox="1">
            <a:spLocks noChangeArrowheads="1"/>
          </p:cNvSpPr>
          <p:nvPr/>
        </p:nvSpPr>
        <p:spPr bwMode="auto">
          <a:xfrm>
            <a:off x="558800" y="2008188"/>
            <a:ext cx="7810500" cy="4491037"/>
          </a:xfrm>
          <a:prstGeom prst="rect">
            <a:avLst/>
          </a:prstGeom>
          <a:noFill/>
          <a:ln w="9525">
            <a:noFill/>
            <a:miter lim="800000"/>
            <a:headEnd/>
            <a:tailEnd/>
          </a:ln>
        </p:spPr>
        <p:txBody>
          <a:bodyPr>
            <a:prstTxWarp prst="textNoShape">
              <a:avLst/>
            </a:prstTxWarp>
            <a:spAutoFit/>
          </a:bodyPr>
          <a:lstStyle/>
          <a:p>
            <a:pPr>
              <a:lnSpc>
                <a:spcPct val="93000"/>
              </a:lnSpc>
              <a:buClr>
                <a:srgbClr val="000000"/>
              </a:buClr>
              <a:buFont typeface="Times" charset="0"/>
              <a:buChar char="•"/>
            </a:pPr>
            <a:r>
              <a:rPr lang="en-GB" b="1">
                <a:solidFill>
                  <a:srgbClr val="000000"/>
                </a:solidFill>
                <a:latin typeface="Helvetica" charset="0"/>
                <a:ea typeface="Helvetica" charset="0"/>
                <a:cs typeface="Helvetica" charset="0"/>
              </a:rPr>
              <a:t>Layer 1</a:t>
            </a:r>
            <a:r>
              <a:rPr lang="en-GB">
                <a:solidFill>
                  <a:srgbClr val="000000"/>
                </a:solidFill>
                <a:latin typeface="Helvetica" charset="0"/>
                <a:ea typeface="Helvetica" charset="0"/>
                <a:cs typeface="Helvetica" charset="0"/>
              </a:rPr>
              <a:t>: Data and operations on unions of rectangles - set calculus, rectangular array library (with interface to Fortran). Data on unions of rectangles, with SPMD parallelism implemented by distributing boxes to processors. Load balancing tools (e.g., SFC).</a:t>
            </a:r>
          </a:p>
          <a:p>
            <a:pPr>
              <a:lnSpc>
                <a:spcPct val="93000"/>
              </a:lnSpc>
              <a:buClr>
                <a:srgbClr val="000000"/>
              </a:buClr>
              <a:buFont typeface="Times" charset="0"/>
              <a:buChar char="•"/>
            </a:pPr>
            <a:endParaRPr lang="en-GB">
              <a:solidFill>
                <a:srgbClr val="000000"/>
              </a:solidFill>
              <a:latin typeface="Helvetica" charset="0"/>
              <a:ea typeface="Helvetica" charset="0"/>
              <a:cs typeface="Helvetica" charset="0"/>
            </a:endParaRPr>
          </a:p>
          <a:p>
            <a:pPr>
              <a:lnSpc>
                <a:spcPct val="93000"/>
              </a:lnSpc>
              <a:buClr>
                <a:srgbClr val="000000"/>
              </a:buClr>
            </a:pPr>
            <a:r>
              <a:rPr lang="en-GB" b="1">
                <a:solidFill>
                  <a:srgbClr val="000000"/>
                </a:solidFill>
                <a:latin typeface="Helvetica" charset="0"/>
                <a:ea typeface="Helvetica" charset="0"/>
                <a:cs typeface="Helvetica" charset="0"/>
              </a:rPr>
              <a:t>Layer 2:</a:t>
            </a:r>
            <a:r>
              <a:rPr lang="en-GB">
                <a:solidFill>
                  <a:srgbClr val="000000"/>
                </a:solidFill>
                <a:latin typeface="Helvetica" charset="0"/>
                <a:ea typeface="Helvetica" charset="0"/>
                <a:cs typeface="Helvetica" charset="0"/>
              </a:rPr>
              <a:t> Tools for managing interactions between different levels of refinement in an AMR calculation - interpolation, averaging operators, coarse-fine boundary conditions.</a:t>
            </a:r>
          </a:p>
          <a:p>
            <a:pPr>
              <a:lnSpc>
                <a:spcPct val="93000"/>
              </a:lnSpc>
              <a:buClr>
                <a:srgbClr val="000000"/>
              </a:buClr>
            </a:pPr>
            <a:endParaRPr lang="en-GB">
              <a:solidFill>
                <a:srgbClr val="000000"/>
              </a:solidFill>
              <a:latin typeface="Helvetica" charset="0"/>
              <a:ea typeface="Helvetica" charset="0"/>
              <a:cs typeface="Helvetica" charset="0"/>
            </a:endParaRPr>
          </a:p>
          <a:p>
            <a:pPr>
              <a:lnSpc>
                <a:spcPct val="93000"/>
              </a:lnSpc>
              <a:buClr>
                <a:srgbClr val="000000"/>
              </a:buClr>
            </a:pPr>
            <a:r>
              <a:rPr lang="en-GB" b="1">
                <a:solidFill>
                  <a:srgbClr val="000000"/>
                </a:solidFill>
                <a:latin typeface="Helvetica" charset="0"/>
                <a:ea typeface="Helvetica" charset="0"/>
                <a:cs typeface="Helvetica" charset="0"/>
              </a:rPr>
              <a:t>Layer 3:</a:t>
            </a:r>
            <a:r>
              <a:rPr lang="en-GB">
                <a:solidFill>
                  <a:srgbClr val="000000"/>
                </a:solidFill>
                <a:latin typeface="Helvetica" charset="0"/>
                <a:ea typeface="Helvetica" charset="0"/>
                <a:cs typeface="Helvetica" charset="0"/>
              </a:rPr>
              <a:t> Solver libraries - multigrid solvers on unions of rectangles, AMR hierarchies; hyperbolic solvers;  AMR time stepping.</a:t>
            </a:r>
          </a:p>
          <a:p>
            <a:pPr>
              <a:lnSpc>
                <a:spcPct val="93000"/>
              </a:lnSpc>
              <a:buClr>
                <a:srgbClr val="000000"/>
              </a:buClr>
            </a:pPr>
            <a:endParaRPr lang="en-GB">
              <a:solidFill>
                <a:srgbClr val="000000"/>
              </a:solidFill>
              <a:latin typeface="Helvetica" charset="0"/>
              <a:ea typeface="Helvetica" charset="0"/>
              <a:cs typeface="Helvetica" charset="0"/>
            </a:endParaRPr>
          </a:p>
          <a:p>
            <a:pPr>
              <a:lnSpc>
                <a:spcPct val="93000"/>
              </a:lnSpc>
              <a:buClr>
                <a:srgbClr val="000000"/>
              </a:buClr>
            </a:pPr>
            <a:r>
              <a:rPr lang="en-GB" b="1">
                <a:solidFill>
                  <a:srgbClr val="000000"/>
                </a:solidFill>
                <a:latin typeface="Helvetica" charset="0"/>
                <a:ea typeface="Helvetica" charset="0"/>
                <a:cs typeface="Helvetica" charset="0"/>
              </a:rPr>
              <a:t>Layer 4:</a:t>
            </a:r>
            <a:r>
              <a:rPr lang="en-GB">
                <a:solidFill>
                  <a:srgbClr val="000000"/>
                </a:solidFill>
                <a:latin typeface="Helvetica" charset="0"/>
                <a:ea typeface="Helvetica" charset="0"/>
                <a:cs typeface="Helvetica" charset="0"/>
              </a:rPr>
              <a:t> Complete parallel applications. </a:t>
            </a:r>
          </a:p>
          <a:p>
            <a:pPr>
              <a:lnSpc>
                <a:spcPct val="93000"/>
              </a:lnSpc>
              <a:buClr>
                <a:srgbClr val="000000"/>
              </a:buClr>
            </a:pPr>
            <a:endParaRPr lang="en-GB">
              <a:solidFill>
                <a:srgbClr val="000000"/>
              </a:solidFill>
              <a:latin typeface="Helvetica" charset="0"/>
              <a:ea typeface="Helvetica" charset="0"/>
              <a:cs typeface="Helvetica" charset="0"/>
            </a:endParaRPr>
          </a:p>
          <a:p>
            <a:pPr>
              <a:lnSpc>
                <a:spcPct val="93000"/>
              </a:lnSpc>
              <a:buClr>
                <a:srgbClr val="000000"/>
              </a:buClr>
            </a:pPr>
            <a:r>
              <a:rPr lang="en-GB" b="1">
                <a:solidFill>
                  <a:srgbClr val="000000"/>
                </a:solidFill>
                <a:latin typeface="Helvetica" charset="0"/>
                <a:ea typeface="Helvetica" charset="0"/>
                <a:cs typeface="Helvetica" charset="0"/>
              </a:rPr>
              <a:t>Utility Layer:</a:t>
            </a:r>
            <a:r>
              <a:rPr lang="en-GB">
                <a:solidFill>
                  <a:srgbClr val="000000"/>
                </a:solidFill>
                <a:latin typeface="Helvetica" charset="0"/>
                <a:ea typeface="Helvetica" charset="0"/>
                <a:cs typeface="Helvetica" charset="0"/>
              </a:rPr>
              <a:t> Support, interoperability libraries - API for HDF5 I/O, AMR data alias.</a:t>
            </a:r>
          </a:p>
          <a:p>
            <a:endParaRPr lang="en-US">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736600" y="939800"/>
            <a:ext cx="7810500" cy="5078314"/>
          </a:xfrm>
          <a:prstGeom prst="rect">
            <a:avLst/>
          </a:prstGeom>
          <a:noFill/>
          <a:ln w="9525">
            <a:noFill/>
            <a:miter lim="800000"/>
            <a:headEnd/>
            <a:tailEnd/>
          </a:ln>
        </p:spPr>
        <p:txBody>
          <a:bodyPr>
            <a:prstTxWarp prst="textNoShape">
              <a:avLst/>
            </a:prstTxWarp>
            <a:spAutoFit/>
          </a:bodyPr>
          <a:lstStyle/>
          <a:p>
            <a:pPr marL="228600" indent="-228600"/>
            <a:r>
              <a:rPr lang="en-US" dirty="0">
                <a:latin typeface="Courier" charset="0"/>
                <a:ea typeface="Courier" charset="0"/>
                <a:cs typeface="Courier" charset="0"/>
              </a:rPr>
              <a:t>Chombo/               (root directory)</a:t>
            </a:r>
          </a:p>
          <a:p>
            <a:pPr marL="228600" indent="-228600"/>
            <a:r>
              <a:rPr lang="en-US" dirty="0">
                <a:latin typeface="Courier" charset="0"/>
                <a:ea typeface="Courier" charset="0"/>
                <a:cs typeface="Courier" charset="0"/>
              </a:rPr>
              <a:t>			lib/</a:t>
            </a: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mk</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src</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BaseTools</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BoxTools</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AMRTools</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a:t>
            </a:r>
            <a:r>
              <a:rPr lang="en-US" dirty="0" err="1" smtClean="0">
                <a:latin typeface="Courier" charset="0"/>
                <a:ea typeface="Courier" charset="0"/>
                <a:cs typeface="Courier" charset="0"/>
              </a:rPr>
              <a:t>AMRElliptic</a:t>
            </a:r>
            <a:r>
              <a:rPr lang="en-US" dirty="0" smtClean="0">
                <a:latin typeface="Courier" charset="0"/>
                <a:ea typeface="Courier" charset="0"/>
                <a:cs typeface="Courier" charset="0"/>
              </a:rPr>
              <a:t>/</a:t>
            </a:r>
            <a:endParaRPr lang="en-US" dirty="0">
              <a:latin typeface="Courier" charset="0"/>
              <a:ea typeface="Courier" charset="0"/>
              <a:cs typeface="Courier" charset="0"/>
            </a:endParaRP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AMRTimeDependent</a:t>
            </a:r>
            <a:r>
              <a:rPr lang="en-US" dirty="0">
                <a:latin typeface="Courier" charset="0"/>
                <a:ea typeface="Courier" charset="0"/>
                <a:cs typeface="Courier" charset="0"/>
              </a:rPr>
              <a:t>/</a:t>
            </a:r>
          </a:p>
          <a:p>
            <a:pPr marL="228600" indent="-228600"/>
            <a:endParaRPr lang="en-US" dirty="0">
              <a:latin typeface="Courier" charset="0"/>
              <a:ea typeface="Courier" charset="0"/>
              <a:cs typeface="Courier" charset="0"/>
            </a:endParaRPr>
          </a:p>
          <a:p>
            <a:pPr marL="228600" indent="-228600"/>
            <a:r>
              <a:rPr lang="en-US" dirty="0">
                <a:latin typeface="Courier" charset="0"/>
                <a:ea typeface="Courier" charset="0"/>
                <a:cs typeface="Courier" charset="0"/>
              </a:rPr>
              <a:t>      </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releasedExamples</a:t>
            </a:r>
            <a:r>
              <a:rPr lang="en-US" dirty="0" smtClean="0">
                <a:latin typeface="Courier" charset="0"/>
                <a:ea typeface="Courier" charset="0"/>
                <a:cs typeface="Courier" charset="0"/>
              </a:rPr>
              <a:t>/     </a:t>
            </a:r>
            <a:r>
              <a:rPr lang="en-US" dirty="0">
                <a:latin typeface="Courier" charset="0"/>
                <a:ea typeface="Courier" charset="0"/>
                <a:cs typeface="Courier" charset="0"/>
              </a:rPr>
              <a:t>(various examples)</a:t>
            </a: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AMRPoisson</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exec/</a:t>
            </a:r>
          </a:p>
          <a:p>
            <a:pPr marL="228600" indent="-228600"/>
            <a:r>
              <a:rPr lang="en-US" dirty="0">
                <a:latin typeface="Courier" charset="0"/>
                <a:ea typeface="Courier" charset="0"/>
                <a:cs typeface="Courier" charset="0"/>
              </a:rPr>
              <a:t>              </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AMRGodunov</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execPolytropic</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execIdealMHD</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a:t>
            </a:r>
            <a:r>
              <a:rPr lang="en-US" dirty="0" err="1">
                <a:latin typeface="Courier" charset="0"/>
                <a:ea typeface="Courier" charset="0"/>
                <a:cs typeface="Courier" charset="0"/>
              </a:rPr>
              <a:t>execAdvectDiffuse</a:t>
            </a:r>
            <a:r>
              <a:rPr lang="en-US" dirty="0">
                <a:latin typeface="Courier" charset="0"/>
                <a:ea typeface="Courier" charset="0"/>
                <a:cs typeface="Courier" charset="0"/>
              </a:rPr>
              <a:t>/</a:t>
            </a:r>
          </a:p>
          <a:p>
            <a:pPr marL="228600" indent="-228600"/>
            <a:r>
              <a:rPr lang="en-US" dirty="0">
                <a:latin typeface="Courier" charset="0"/>
                <a:ea typeface="Courier" charset="0"/>
                <a:cs typeface="Courier" charset="0"/>
              </a:rPr>
              <a:t>              </a:t>
            </a:r>
            <a:r>
              <a:rPr lang="en-US" dirty="0" smtClean="0">
                <a:latin typeface="Courier" charset="0"/>
                <a:ea typeface="Courier" charset="0"/>
                <a:cs typeface="Courier" charset="0"/>
              </a:rPr>
              <a:t> </a:t>
            </a:r>
            <a:endParaRPr lang="en-US" dirty="0">
              <a:latin typeface="Courier" charset="0"/>
              <a:ea typeface="Courier" charset="0"/>
              <a:cs typeface="Courier" charset="0"/>
            </a:endParaRPr>
          </a:p>
        </p:txBody>
      </p:sp>
      <p:sp>
        <p:nvSpPr>
          <p:cNvPr id="29699" name="TextBox 2"/>
          <p:cNvSpPr txBox="1">
            <a:spLocks noChangeArrowheads="1"/>
          </p:cNvSpPr>
          <p:nvPr/>
        </p:nvSpPr>
        <p:spPr bwMode="auto">
          <a:xfrm>
            <a:off x="2630488" y="312738"/>
            <a:ext cx="4633912" cy="523875"/>
          </a:xfrm>
          <a:prstGeom prst="rect">
            <a:avLst/>
          </a:prstGeom>
          <a:noFill/>
          <a:ln w="9525">
            <a:noFill/>
            <a:miter lim="800000"/>
            <a:headEnd/>
            <a:tailEnd/>
          </a:ln>
        </p:spPr>
        <p:txBody>
          <a:bodyPr wrap="none">
            <a:prstTxWarp prst="textNoShape">
              <a:avLst/>
            </a:prstTxWarp>
            <a:spAutoFit/>
          </a:bodyPr>
          <a:lstStyle/>
          <a:p>
            <a:r>
              <a:rPr lang="en-US" sz="2800">
                <a:solidFill>
                  <a:schemeClr val="tx2"/>
                </a:solidFill>
              </a:rPr>
              <a:t>Chombo Directory Structure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2210</TotalTime>
  <Words>6027</Words>
  <Application>Microsoft Macintosh PowerPoint</Application>
  <PresentationFormat>On-screen Show (4:3)</PresentationFormat>
  <Paragraphs>680</Paragraphs>
  <Slides>56</Slides>
  <Notes>54</Notes>
  <HiddenSlides>0</HiddenSlides>
  <MMClips>1</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56</vt:i4>
      </vt:variant>
    </vt:vector>
  </HeadingPairs>
  <TitlesOfParts>
    <vt:vector size="65" baseType="lpstr">
      <vt:lpstr>Arial</vt:lpstr>
      <vt:lpstr>ＭＳ Ｐゴシック</vt:lpstr>
      <vt:lpstr>Calibri</vt:lpstr>
      <vt:lpstr>Helvetica</vt:lpstr>
      <vt:lpstr>Courier</vt:lpstr>
      <vt:lpstr>Courier New</vt:lpstr>
      <vt:lpstr>Times</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Flavio Robles</dc:creator>
  <cp:lastModifiedBy>Brian Van Straalen</cp:lastModifiedBy>
  <cp:revision>124</cp:revision>
  <dcterms:created xsi:type="dcterms:W3CDTF">2013-07-17T17:54:38Z</dcterms:created>
  <dcterms:modified xsi:type="dcterms:W3CDTF">2013-07-17T18:39:17Z</dcterms:modified>
</cp:coreProperties>
</file>