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  <p:sldId id="264" r:id="rId9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99BE"/>
    <a:srgbClr val="C5E282"/>
    <a:srgbClr val="9AC6D6"/>
    <a:srgbClr val="FFFF9D"/>
    <a:srgbClr val="AB7BCA"/>
    <a:srgbClr val="FFCA89"/>
    <a:srgbClr val="FF9800"/>
    <a:srgbClr val="DBCA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4643" autoAdjust="0"/>
  </p:normalViewPr>
  <p:slideViewPr>
    <p:cSldViewPr>
      <p:cViewPr>
        <p:scale>
          <a:sx n="105" d="100"/>
          <a:sy n="105" d="100"/>
        </p:scale>
        <p:origin x="-2552" y="-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904" y="-120"/>
      </p:cViewPr>
      <p:guideLst>
        <p:guide orient="horz" pos="2923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defTabSz="947738">
              <a:defRPr sz="10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000" i="1"/>
            </a:lvl1pPr>
          </a:lstStyle>
          <a:p>
            <a:pPr>
              <a:defRPr/>
            </a:pPr>
            <a:fld id="{F36FE6AE-6971-A840-8BF6-2F927973DE24}" type="datetime1">
              <a:rPr lang="en-US" smtClean="0"/>
              <a:pPr>
                <a:defRPr/>
              </a:pPr>
              <a:t>6/30/11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defTabSz="947738">
              <a:defRPr sz="10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000" i="1"/>
            </a:lvl1pPr>
          </a:lstStyle>
          <a:p>
            <a:pPr>
              <a:defRPr/>
            </a:pPr>
            <a:fld id="{F37DF289-6C13-504A-8572-48152A63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defTabSz="947738"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5A0CA57-2986-D046-8727-84473F439F76}" type="datetime1">
              <a:rPr lang="en-US" smtClean="0"/>
              <a:pPr>
                <a:defRPr/>
              </a:pPr>
              <a:t>6/30/11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defTabSz="947738"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03C99E9-7DAF-AC4E-9FA6-D8A8718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595313"/>
            <a:ext cx="4624387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7050" y="4410075"/>
            <a:ext cx="60293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8" tIns="47643" rIns="93698" bIns="47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37931725" indent="-374745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AA63D-CECA-DC46-B814-BAC1C0CACE9E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1111250"/>
          </a:xfrm>
        </p:spPr>
        <p:txBody>
          <a:bodyPr/>
          <a:lstStyle>
            <a:lvl1pPr algn="ctr">
              <a:defRPr sz="4000">
                <a:latin typeface="Helvetica" pitchFamily="1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371475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1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6E476-84FE-624A-9603-626C8C316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7D2A-56ED-5A44-9918-B60F2F27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34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34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3794-6EC4-7343-AC4F-9F181578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0"/>
            <a:ext cx="8001000" cy="17414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28C2-82AC-4848-9029-AE91F959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3AF6-DEFF-2048-9E7E-88C5EFBBC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6516-4787-7A4B-94B0-43DE773EB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174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174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CE4D-D6C2-7D43-A35F-A9C8FE496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175CD-26A5-264D-A3B2-B586188A1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096E-C8CE-B84A-89AD-87C5B6C33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3CB2-4945-6F4B-82DE-ABF3B84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CB7E-BC22-5C46-9C4A-3AB1C8D6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8CE1-DEED-384B-BED2-1E2F4C3F5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E00BACEB-2DBB-0240-BDFE-A04DD2C8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6596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0010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609600" y="8382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 userDrawn="1"/>
        </p:nvSpPr>
        <p:spPr bwMode="auto">
          <a:xfrm>
            <a:off x="381000" y="6400800"/>
            <a:ext cx="17526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08/25/</a:t>
            </a:r>
            <a:r>
              <a:rPr lang="en-US" sz="1200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 userDrawn="1"/>
        </p:nvSpPr>
        <p:spPr bwMode="auto">
          <a:xfrm>
            <a:off x="3429000" y="6400800"/>
            <a:ext cx="1752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CS294-73 –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+mn-cs"/>
              </a:rPr>
              <a:t>Lecture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 6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2pPr>
      <a:lvl3pPr marL="1084263" indent="-1698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" charset="0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  <a:ea typeface="MS PGothic" pitchFamily="34" charset="-128"/>
          <a:cs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696200" cy="5955477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CS 294-73 (CCN 27241)</a:t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Software Engineering for Scientific Computing</a:t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sz="2000" dirty="0">
                <a:latin typeface="Helvetica" charset="0"/>
              </a:rPr>
              <a:t>http://www.cs.berkeley.edu/</a:t>
            </a:r>
            <a:r>
              <a:rPr lang="en-US" sz="2000" dirty="0" smtClean="0">
                <a:latin typeface="Helvetica" charset="0"/>
              </a:rPr>
              <a:t>~colella/CS294</a:t>
            </a: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Lecture</a:t>
            </a:r>
            <a:r>
              <a:rPr lang="en-US" dirty="0" smtClean="0">
                <a:latin typeface="Helvetica" charset="0"/>
              </a:rPr>
              <a:t> 4:  Software Engineering Practices</a:t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Coding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338897"/>
          </a:xfrm>
        </p:spPr>
        <p:txBody>
          <a:bodyPr/>
          <a:lstStyle/>
          <a:p>
            <a:r>
              <a:rPr lang="en-US" dirty="0" smtClean="0"/>
              <a:t>When any two have gathered to work on a code, there shall be ill feelings about how the other codes things.</a:t>
            </a:r>
          </a:p>
          <a:p>
            <a:r>
              <a:rPr lang="en-US" dirty="0" smtClean="0"/>
              <a:t>Ignoring these issues leads to slowly building resentment</a:t>
            </a:r>
          </a:p>
          <a:p>
            <a:pPr lvl="1"/>
            <a:r>
              <a:rPr lang="en-US" dirty="0" smtClean="0"/>
              <a:t>It also leads to functionally inert code changes for style reasons, that look like development in the RCS logs</a:t>
            </a:r>
          </a:p>
          <a:p>
            <a:r>
              <a:rPr lang="en-US" dirty="0" smtClean="0"/>
              <a:t>So, Coding Standards.   </a:t>
            </a:r>
          </a:p>
          <a:p>
            <a:pPr lvl="1"/>
            <a:r>
              <a:rPr lang="en-US" dirty="0" smtClean="0"/>
              <a:t>You can get mad at the standard, and want to change the standard, but it isn’t about your co-workers.</a:t>
            </a:r>
          </a:p>
          <a:p>
            <a:r>
              <a:rPr lang="en-US" dirty="0" smtClean="0"/>
              <a:t>Goals of a Coding Standard</a:t>
            </a:r>
          </a:p>
          <a:p>
            <a:pPr lvl="1"/>
            <a:r>
              <a:rPr lang="en-US" dirty="0" smtClean="0"/>
              <a:t>Good formatting accompanies good structure (reference)</a:t>
            </a:r>
          </a:p>
          <a:p>
            <a:pPr lvl="1"/>
            <a:r>
              <a:rPr lang="en-US" dirty="0" smtClean="0"/>
              <a:t>Easier to read code is often easier to understand</a:t>
            </a:r>
          </a:p>
          <a:p>
            <a:r>
              <a:rPr lang="en-US" dirty="0" smtClean="0"/>
              <a:t>Full Version of Coding Standard Provided from </a:t>
            </a:r>
            <a:r>
              <a:rPr lang="en-US" dirty="0" err="1" smtClean="0"/>
              <a:t>cvs</a:t>
            </a:r>
            <a:r>
              <a:rPr lang="en-US" dirty="0" smtClean="0"/>
              <a:t> repo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&gt;</a:t>
            </a:r>
            <a:r>
              <a:rPr lang="en-US" dirty="0" err="1" smtClean="0"/>
              <a:t>cvs</a:t>
            </a:r>
            <a:r>
              <a:rPr lang="en-US" dirty="0" smtClean="0"/>
              <a:t> checkout </a:t>
            </a:r>
            <a:r>
              <a:rPr lang="en-US" dirty="0" err="1" smtClean="0"/>
              <a:t>ChomboDoc</a:t>
            </a:r>
            <a:r>
              <a:rPr lang="en-US" dirty="0" err="1" smtClean="0"/>
              <a:t>/CodingStandard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Highlights from Coding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699766"/>
          </a:xfrm>
        </p:spPr>
        <p:txBody>
          <a:bodyPr/>
          <a:lstStyle/>
          <a:p>
            <a:r>
              <a:rPr lang="en-US" dirty="0" smtClean="0"/>
              <a:t>Headers</a:t>
            </a:r>
          </a:p>
          <a:p>
            <a:pPr lvl="1"/>
            <a:r>
              <a:rPr lang="en-US" dirty="0" smtClean="0"/>
              <a:t>// Copyright Notice    (yes, writing code with us gets open</a:t>
            </a:r>
            <a:r>
              <a:rPr lang="en-US" smtClean="0"/>
              <a:t>-sourced)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err="1" smtClean="0">
                <a:latin typeface="Courier"/>
                <a:cs typeface="Courier"/>
              </a:rPr>
              <a:t>ifndef</a:t>
            </a:r>
            <a:r>
              <a:rPr lang="en-US" dirty="0" smtClean="0">
                <a:latin typeface="Courier"/>
                <a:cs typeface="Courier"/>
              </a:rPr>
              <a:t> _EBAMR_H_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#define _EBAMR_H_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#include “</a:t>
            </a:r>
            <a:r>
              <a:rPr lang="en-US" dirty="0" err="1" smtClean="0">
                <a:latin typeface="Courier"/>
                <a:cs typeface="Courier"/>
              </a:rPr>
              <a:t>yourincludesGoHere.H</a:t>
            </a:r>
            <a:r>
              <a:rPr lang="en-US" dirty="0" smtClean="0">
                <a:latin typeface="Courier"/>
                <a:cs typeface="Courier"/>
              </a:rPr>
              <a:t>”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systemHeadershere.H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#include "</a:t>
            </a:r>
            <a:r>
              <a:rPr lang="en-US" dirty="0" err="1" smtClean="0">
                <a:latin typeface="Courier"/>
                <a:cs typeface="Courier"/>
              </a:rPr>
              <a:t>NamespaceHeader.H</a:t>
            </a:r>
            <a:r>
              <a:rPr lang="en-US" dirty="0" smtClean="0">
                <a:latin typeface="Courier"/>
                <a:cs typeface="Courier"/>
              </a:rPr>
              <a:t>”</a:t>
            </a:r>
          </a:p>
          <a:p>
            <a:pPr lvl="1">
              <a:buNone/>
            </a:pP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class   </a:t>
            </a:r>
            <a:r>
              <a:rPr lang="en-US" dirty="0" err="1" smtClean="0">
                <a:latin typeface="Courier"/>
                <a:cs typeface="Courier"/>
              </a:rPr>
              <a:t>BillyBob</a:t>
            </a:r>
            <a:r>
              <a:rPr lang="en-US" dirty="0" smtClean="0">
                <a:latin typeface="Courier"/>
                <a:cs typeface="Courier"/>
              </a:rPr>
              <a:t>   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#include “</a:t>
            </a:r>
            <a:r>
              <a:rPr lang="en-US" dirty="0" err="1" smtClean="0">
                <a:latin typeface="Courier"/>
                <a:cs typeface="Courier"/>
              </a:rPr>
              <a:t>NamespaceFooter.H</a:t>
            </a:r>
            <a:r>
              <a:rPr lang="en-US" dirty="0" smtClean="0">
                <a:latin typeface="Courier"/>
                <a:cs typeface="Courier"/>
              </a:rPr>
              <a:t>”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err="1" smtClean="0">
                <a:latin typeface="Courier"/>
                <a:cs typeface="Courier"/>
              </a:rPr>
              <a:t>endif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659687" cy="435504"/>
          </a:xfrm>
        </p:spPr>
        <p:txBody>
          <a:bodyPr/>
          <a:lstStyle/>
          <a:p>
            <a:r>
              <a:rPr lang="en-US" dirty="0" smtClean="0"/>
              <a:t>Source files:  .</a:t>
            </a:r>
            <a:r>
              <a:rPr lang="en-US" dirty="0" err="1" smtClean="0"/>
              <a:t>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924443"/>
          </a:xfrm>
        </p:spPr>
        <p:txBody>
          <a:bodyPr/>
          <a:lstStyle/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</a:t>
            </a:r>
            <a:r>
              <a:rPr lang="en-US" sz="1100" dirty="0" err="1" smtClean="0">
                <a:latin typeface="Courier"/>
                <a:cs typeface="Courier"/>
              </a:rPr>
              <a:t>ifdef</a:t>
            </a:r>
            <a:r>
              <a:rPr lang="en-US" sz="1100" dirty="0" smtClean="0">
                <a:latin typeface="Courier"/>
                <a:cs typeface="Courier"/>
              </a:rPr>
              <a:t> CH_LANG_CC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/*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*      _______              __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*     / ___/ /  ___  __ _  / /  ___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*    / /__/ _ \/ _ \/  V \/ _ \/ _ \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*    \___/_//_/\___/_/_/_/_.__/\___/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*    Please refer to </a:t>
            </a:r>
            <a:r>
              <a:rPr lang="en-US" sz="1100" dirty="0" err="1" smtClean="0">
                <a:latin typeface="Courier"/>
                <a:cs typeface="Courier"/>
              </a:rPr>
              <a:t>Copyright.txt</a:t>
            </a:r>
            <a:r>
              <a:rPr lang="en-US" sz="1100" dirty="0" smtClean="0">
                <a:latin typeface="Courier"/>
                <a:cs typeface="Courier"/>
              </a:rPr>
              <a:t>, in </a:t>
            </a:r>
            <a:r>
              <a:rPr lang="en-US" sz="1100" dirty="0" err="1" smtClean="0">
                <a:latin typeface="Courier"/>
                <a:cs typeface="Courier"/>
              </a:rPr>
              <a:t>Chombo's</a:t>
            </a:r>
            <a:r>
              <a:rPr lang="en-US" sz="1100" dirty="0" smtClean="0">
                <a:latin typeface="Courier"/>
                <a:cs typeface="Courier"/>
              </a:rPr>
              <a:t> root directory.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*/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</a:t>
            </a:r>
            <a:r>
              <a:rPr lang="en-US" sz="1100" dirty="0" err="1" smtClean="0">
                <a:latin typeface="Courier"/>
                <a:cs typeface="Courier"/>
              </a:rPr>
              <a:t>endif</a:t>
            </a:r>
            <a:endParaRPr lang="en-US" sz="11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"</a:t>
            </a:r>
            <a:r>
              <a:rPr lang="en-US" sz="1100" dirty="0" err="1" smtClean="0">
                <a:latin typeface="Courier"/>
                <a:cs typeface="Courier"/>
              </a:rPr>
              <a:t>BitSet.H</a:t>
            </a:r>
            <a:r>
              <a:rPr lang="en-US" sz="1100" dirty="0" smtClean="0">
                <a:latin typeface="Courier"/>
                <a:cs typeface="Courier"/>
              </a:rPr>
              <a:t>"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&lt;</a:t>
            </a:r>
            <a:r>
              <a:rPr lang="en-US" sz="1100" dirty="0" err="1" smtClean="0">
                <a:latin typeface="Courier"/>
                <a:cs typeface="Courier"/>
              </a:rPr>
              <a:t>cstdlib</a:t>
            </a:r>
            <a:r>
              <a:rPr lang="en-US" sz="11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&lt;</a:t>
            </a:r>
            <a:r>
              <a:rPr lang="en-US" sz="1100" dirty="0" err="1" smtClean="0">
                <a:latin typeface="Courier"/>
                <a:cs typeface="Courier"/>
              </a:rPr>
              <a:t>cstdio</a:t>
            </a:r>
            <a:r>
              <a:rPr lang="en-US" sz="11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"</a:t>
            </a:r>
            <a:r>
              <a:rPr lang="en-US" sz="1100" dirty="0" err="1" smtClean="0">
                <a:latin typeface="Courier"/>
                <a:cs typeface="Courier"/>
              </a:rPr>
              <a:t>MayDay.H</a:t>
            </a:r>
            <a:r>
              <a:rPr lang="en-US" sz="1100" dirty="0" smtClean="0">
                <a:latin typeface="Courier"/>
                <a:cs typeface="Courier"/>
              </a:rPr>
              <a:t>"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"SPMD.H"</a:t>
            </a:r>
          </a:p>
          <a:p>
            <a:pPr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”</a:t>
            </a:r>
            <a:r>
              <a:rPr lang="en-US" sz="1100" dirty="0" err="1" smtClean="0">
                <a:latin typeface="Courier"/>
                <a:cs typeface="Courier"/>
              </a:rPr>
              <a:t>NamespaceHeader.H</a:t>
            </a:r>
            <a:r>
              <a:rPr lang="en-US" sz="1100" dirty="0" smtClean="0">
                <a:latin typeface="Courier"/>
                <a:cs typeface="Courier"/>
              </a:rPr>
              <a:t>"</a:t>
            </a:r>
          </a:p>
          <a:p>
            <a:pPr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100" dirty="0" err="1" smtClean="0">
                <a:latin typeface="Courier"/>
                <a:cs typeface="Courier"/>
              </a:rPr>
              <a:t>BitSet</a:t>
            </a:r>
            <a:r>
              <a:rPr lang="en-US" sz="1100" dirty="0" smtClean="0">
                <a:latin typeface="Courier"/>
                <a:cs typeface="Courier"/>
              </a:rPr>
              <a:t> </a:t>
            </a:r>
            <a:r>
              <a:rPr lang="en-US" sz="1100" dirty="0" err="1" smtClean="0">
                <a:latin typeface="Courier"/>
                <a:cs typeface="Courier"/>
              </a:rPr>
              <a:t>BitSetIterator::emptyBitSet</a:t>
            </a:r>
            <a:r>
              <a:rPr lang="en-US" sz="1100" dirty="0" smtClean="0">
                <a:latin typeface="Courier"/>
                <a:cs typeface="Courier"/>
              </a:rPr>
              <a:t> = </a:t>
            </a:r>
            <a:r>
              <a:rPr lang="en-US" sz="1100" dirty="0" err="1" smtClean="0">
                <a:latin typeface="Courier"/>
                <a:cs typeface="Courier"/>
              </a:rPr>
              <a:t>BitSet</a:t>
            </a:r>
            <a:r>
              <a:rPr lang="en-US" sz="1100" dirty="0" smtClean="0">
                <a:latin typeface="Courier"/>
                <a:cs typeface="Courier"/>
              </a:rPr>
              <a:t>(); // class statics are at top of source file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BITSETWORD </a:t>
            </a:r>
            <a:r>
              <a:rPr lang="en-US" sz="1100" dirty="0" err="1" smtClean="0">
                <a:latin typeface="Courier"/>
                <a:cs typeface="Courier"/>
              </a:rPr>
              <a:t>BitSet::trueMasks[BITSETWORDSIZE</a:t>
            </a:r>
            <a:r>
              <a:rPr lang="en-US" sz="1100" dirty="0" smtClean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1100" dirty="0" err="1" smtClean="0">
                <a:latin typeface="Courier"/>
                <a:cs typeface="Courier"/>
              </a:rPr>
              <a:t>int</a:t>
            </a:r>
            <a:r>
              <a:rPr lang="en-US" sz="1100" dirty="0" smtClean="0">
                <a:latin typeface="Courier"/>
                <a:cs typeface="Courier"/>
              </a:rPr>
              <a:t> </a:t>
            </a:r>
            <a:r>
              <a:rPr lang="en-US" sz="1100" dirty="0" err="1" smtClean="0">
                <a:latin typeface="Courier"/>
                <a:cs typeface="Courier"/>
              </a:rPr>
              <a:t>BitSet::initialize</a:t>
            </a:r>
            <a:r>
              <a:rPr lang="en-US" sz="1100" dirty="0" smtClean="0">
                <a:latin typeface="Courier"/>
                <a:cs typeface="Courier"/>
              </a:rPr>
              <a:t>()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   . </a:t>
            </a:r>
          </a:p>
          <a:p>
            <a:pPr>
              <a:buNone/>
            </a:pPr>
            <a:r>
              <a:rPr lang="en-US" sz="1100" dirty="0" smtClean="0">
                <a:latin typeface="Courier"/>
                <a:cs typeface="Courier"/>
              </a:rPr>
              <a:t>#include ”</a:t>
            </a:r>
            <a:r>
              <a:rPr lang="en-US" sz="1100" dirty="0" err="1" smtClean="0">
                <a:latin typeface="Courier"/>
                <a:cs typeface="Courier"/>
              </a:rPr>
              <a:t>NamespaceFooter.H</a:t>
            </a:r>
            <a:r>
              <a:rPr lang="en-US" sz="1100" dirty="0" smtClean="0">
                <a:latin typeface="Courier"/>
                <a:cs typeface="Courier"/>
              </a:rPr>
              <a:t>"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034198"/>
          </a:xfrm>
        </p:spPr>
        <p:txBody>
          <a:bodyPr/>
          <a:lstStyle/>
          <a:p>
            <a:r>
              <a:rPr lang="en-US" dirty="0" smtClean="0"/>
              <a:t>What is this </a:t>
            </a:r>
            <a:r>
              <a:rPr lang="en-US" i="1" dirty="0" smtClean="0"/>
              <a:t>namespace</a:t>
            </a:r>
            <a:r>
              <a:rPr lang="en-US" dirty="0" smtClean="0"/>
              <a:t> thing ?</a:t>
            </a:r>
          </a:p>
          <a:p>
            <a:r>
              <a:rPr lang="en-US" dirty="0" smtClean="0"/>
              <a:t>Chombo can be conditionally compiled to be contained in a C++ namespace.  </a:t>
            </a:r>
          </a:p>
          <a:p>
            <a:pPr lvl="1"/>
            <a:r>
              <a:rPr lang="en-US" dirty="0" smtClean="0"/>
              <a:t>This is put in your code by the </a:t>
            </a:r>
            <a:r>
              <a:rPr lang="en-US" dirty="0" err="1" smtClean="0">
                <a:latin typeface="Courier"/>
                <a:cs typeface="Courier"/>
              </a:rPr>
              <a:t>NamespaceHeader.H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NamespaceFooter.H</a:t>
            </a:r>
            <a:r>
              <a:rPr lang="en-US" dirty="0" smtClean="0"/>
              <a:t> files.</a:t>
            </a:r>
          </a:p>
          <a:p>
            <a:r>
              <a:rPr lang="en-US" dirty="0" smtClean="0"/>
              <a:t>Possible Chombo namespaces</a:t>
            </a:r>
          </a:p>
          <a:p>
            <a:pPr lvl="1"/>
            <a:r>
              <a:rPr lang="en-US" dirty="0" smtClean="0"/>
              <a:t>Chombo, D1, D2, D3  etc.</a:t>
            </a:r>
          </a:p>
          <a:p>
            <a:endParaRPr lang="en-US" dirty="0" smtClean="0"/>
          </a:p>
          <a:p>
            <a:r>
              <a:rPr lang="en-US" dirty="0" smtClean="0"/>
              <a:t>Allows Chombo to be linked with a library where we might have a collision</a:t>
            </a:r>
          </a:p>
          <a:p>
            <a:pPr lvl="1"/>
            <a:r>
              <a:rPr lang="en-US" dirty="0" smtClean="0"/>
              <a:t>For instance, Chombo and </a:t>
            </a:r>
            <a:r>
              <a:rPr lang="en-US" dirty="0" err="1" smtClean="0"/>
              <a:t>BoxLib</a:t>
            </a:r>
            <a:r>
              <a:rPr lang="en-US" dirty="0" smtClean="0"/>
              <a:t> both have a class </a:t>
            </a:r>
            <a:r>
              <a:rPr lang="en-US" dirty="0" smtClean="0">
                <a:latin typeface="Courier"/>
                <a:cs typeface="Courier"/>
              </a:rPr>
              <a:t>Box</a:t>
            </a:r>
            <a:endParaRPr lang="en-US" dirty="0" smtClean="0"/>
          </a:p>
          <a:p>
            <a:r>
              <a:rPr lang="en-US" dirty="0" smtClean="0"/>
              <a:t>Allows different dimension builds of Chombo to be linked with each other: Mixed Dim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err="1" smtClean="0"/>
              <a:t>Doxygen</a:t>
            </a:r>
            <a:r>
              <a:rPr lang="en-US" dirty="0" smtClean="0"/>
              <a:t>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3432221"/>
          </a:xfrm>
        </p:spPr>
        <p:txBody>
          <a:bodyPr/>
          <a:lstStyle/>
          <a:p>
            <a:r>
              <a:rPr lang="en-US" dirty="0" smtClean="0"/>
              <a:t>Code comments should be recognizable by documentation parsers like </a:t>
            </a:r>
            <a:r>
              <a:rPr lang="en-US" dirty="0" err="1" smtClean="0"/>
              <a:t>doxygen</a:t>
            </a:r>
            <a:endParaRPr lang="en-US" dirty="0" smtClean="0"/>
          </a:p>
          <a:p>
            <a:pPr lvl="1"/>
            <a:r>
              <a:rPr lang="en-US" dirty="0" smtClean="0"/>
              <a:t>That is, you </a:t>
            </a:r>
            <a:r>
              <a:rPr lang="en-US" i="1" dirty="0" smtClean="0"/>
              <a:t>will </a:t>
            </a:r>
            <a:r>
              <a:rPr lang="en-US" dirty="0" smtClean="0"/>
              <a:t>document your code in </a:t>
            </a:r>
            <a:r>
              <a:rPr lang="en-US" dirty="0" err="1" smtClean="0"/>
              <a:t>doxygen</a:t>
            </a:r>
            <a:r>
              <a:rPr lang="en-US" dirty="0" smtClean="0"/>
              <a:t> format</a:t>
            </a:r>
          </a:p>
          <a:p>
            <a:pPr lvl="2">
              <a:buNone/>
            </a:pPr>
            <a:r>
              <a:rPr lang="en-US" sz="1600" dirty="0" smtClean="0"/>
              <a:t> </a:t>
            </a:r>
            <a:r>
              <a:rPr lang="en-US" sz="1600" b="1" dirty="0" smtClean="0"/>
              <a:t>///</a:t>
            </a:r>
            <a:r>
              <a:rPr lang="en-US" sz="1600" dirty="0" smtClean="0"/>
              <a:t> assignment operator.  copies pointer member</a:t>
            </a:r>
          </a:p>
          <a:p>
            <a:pPr lvl="2">
              <a:buNone/>
            </a:pPr>
            <a:r>
              <a:rPr lang="en-US" sz="1600" b="1" dirty="0" smtClean="0"/>
              <a:t>  /**</a:t>
            </a:r>
            <a:r>
              <a:rPr lang="en-US" sz="1600" dirty="0" smtClean="0"/>
              <a:t> copies pointer member and integer pointer, decreases </a:t>
            </a:r>
            <a:r>
              <a:rPr lang="en-US" sz="1600" dirty="0" err="1" smtClean="0"/>
              <a:t>refcount</a:t>
            </a:r>
            <a:r>
              <a:rPr lang="en-US" sz="1600" dirty="0" smtClean="0"/>
              <a:t> of </a:t>
            </a:r>
            <a:r>
              <a:rPr lang="en-US" sz="1600" dirty="0" err="1" smtClean="0"/>
              <a:t>rhs</a:t>
            </a:r>
            <a:r>
              <a:rPr lang="en-US" sz="1600" dirty="0" smtClean="0"/>
              <a:t> member  before assignment.  this </a:t>
            </a:r>
            <a:r>
              <a:rPr lang="en-US" sz="1600" dirty="0" err="1" smtClean="0"/>
              <a:t>refcount</a:t>
            </a:r>
            <a:r>
              <a:rPr lang="en-US" sz="1600" dirty="0" smtClean="0"/>
              <a:t> increased my one. </a:t>
            </a:r>
            <a:r>
              <a:rPr lang="en-US" sz="1600" b="1" dirty="0" smtClean="0"/>
              <a:t>*/</a:t>
            </a:r>
          </a:p>
          <a:p>
            <a:pPr lvl="2">
              <a:buNone/>
            </a:pPr>
            <a:r>
              <a:rPr lang="en-US" sz="1600" dirty="0" smtClean="0"/>
              <a:t>  inline const </a:t>
            </a:r>
            <a:r>
              <a:rPr lang="en-US" sz="1600" dirty="0" err="1" smtClean="0"/>
              <a:t>RefCountedPtr</a:t>
            </a:r>
            <a:r>
              <a:rPr lang="en-US" sz="1600" dirty="0" smtClean="0"/>
              <a:t>&lt;T&gt;&amp; operator =(const </a:t>
            </a:r>
            <a:r>
              <a:rPr lang="en-US" sz="1600" dirty="0" err="1" smtClean="0"/>
              <a:t>RefCountedPtr</a:t>
            </a:r>
            <a:r>
              <a:rPr lang="en-US" sz="1600" dirty="0" smtClean="0"/>
              <a:t>&lt;T&gt;&amp; </a:t>
            </a:r>
            <a:r>
              <a:rPr lang="en-US" sz="1600" dirty="0" err="1" smtClean="0"/>
              <a:t>rhs</a:t>
            </a:r>
            <a:r>
              <a:rPr lang="en-US" sz="1600" dirty="0" smtClean="0"/>
              <a:t>);</a:t>
            </a:r>
          </a:p>
          <a:p>
            <a:pPr lvl="2">
              <a:buNone/>
            </a:pPr>
            <a:r>
              <a:rPr lang="en-US" sz="1600" b="1" dirty="0" smtClean="0"/>
              <a:t>  ///</a:t>
            </a:r>
            <a:r>
              <a:rPr lang="en-US" sz="1600" dirty="0" smtClean="0"/>
              <a:t> dereference access operator.  use like a pointer </a:t>
            </a:r>
            <a:r>
              <a:rPr lang="en-US" sz="1600" dirty="0" err="1" smtClean="0"/>
              <a:t>derefence</a:t>
            </a:r>
            <a:r>
              <a:rPr lang="en-US" sz="1600" dirty="0" smtClean="0"/>
              <a:t> access function.</a:t>
            </a:r>
          </a:p>
          <a:p>
            <a:pPr lvl="2">
              <a:buNone/>
            </a:pPr>
            <a:r>
              <a:rPr lang="en-US" sz="1600" dirty="0" smtClean="0"/>
              <a:t>  inline T* operator -&gt;();</a:t>
            </a:r>
          </a:p>
          <a:p>
            <a:pPr lvl="1"/>
            <a:r>
              <a:rPr lang="en-US" sz="1600" dirty="0" smtClean="0"/>
              <a:t>When the </a:t>
            </a:r>
            <a:r>
              <a:rPr lang="en-US" sz="1600" dirty="0" smtClean="0">
                <a:latin typeface="Courier"/>
                <a:cs typeface="Courier"/>
              </a:rPr>
              <a:t>make </a:t>
            </a:r>
            <a:r>
              <a:rPr lang="en-US" sz="1600" dirty="0" err="1" smtClean="0">
                <a:latin typeface="Courier"/>
                <a:cs typeface="Courier"/>
              </a:rPr>
              <a:t>doxygen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smtClean="0"/>
              <a:t>target is executed this will generate html documentation, or </a:t>
            </a:r>
            <a:r>
              <a:rPr lang="en-US" sz="1600" dirty="0" err="1" smtClean="0"/>
              <a:t>LaTeX</a:t>
            </a:r>
            <a:r>
              <a:rPr lang="en-US" sz="1600" dirty="0" smtClean="0"/>
              <a:t> reference manual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6085280"/>
          </a:xfrm>
        </p:spPr>
        <p:txBody>
          <a:bodyPr/>
          <a:lstStyle/>
          <a:p>
            <a:r>
              <a:rPr lang="en-US" dirty="0" smtClean="0"/>
              <a:t>Variable names follow the convention: </a:t>
            </a:r>
          </a:p>
          <a:p>
            <a:pPr lvl="1"/>
            <a:r>
              <a:rPr lang="en-US" dirty="0" smtClean="0"/>
              <a:t>Member variables begin with an </a:t>
            </a:r>
            <a:r>
              <a:rPr lang="en-US" dirty="0" err="1" smtClean="0"/>
              <a:t>m</a:t>
            </a:r>
            <a:r>
              <a:rPr lang="en-US" dirty="0" smtClean="0"/>
              <a:t> as in </a:t>
            </a:r>
            <a:r>
              <a:rPr lang="en-US" dirty="0" err="1" smtClean="0">
                <a:latin typeface="Courier"/>
                <a:cs typeface="Courier"/>
              </a:rPr>
              <a:t>m_memVar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pPr lvl="1"/>
            <a:r>
              <a:rPr lang="en-US" dirty="0" smtClean="0"/>
              <a:t>Argument variables begin with an a as in </a:t>
            </a:r>
            <a:r>
              <a:rPr lang="en-US" dirty="0" err="1" smtClean="0"/>
              <a:t>a_argVar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Static variables begin with an </a:t>
            </a:r>
            <a:r>
              <a:rPr lang="en-US" dirty="0" err="1" smtClean="0"/>
              <a:t>s</a:t>
            </a:r>
            <a:r>
              <a:rPr lang="en-US" dirty="0" smtClean="0"/>
              <a:t> as in </a:t>
            </a:r>
            <a:r>
              <a:rPr lang="en-US" dirty="0" err="1" smtClean="0"/>
              <a:t>s_statVar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Global variables begin with an </a:t>
            </a:r>
            <a:r>
              <a:rPr lang="en-US" dirty="0" err="1" smtClean="0"/>
              <a:t>g</a:t>
            </a:r>
            <a:r>
              <a:rPr lang="en-US" dirty="0" smtClean="0"/>
              <a:t> as in </a:t>
            </a:r>
            <a:r>
              <a:rPr lang="en-US" dirty="0" err="1" smtClean="0"/>
              <a:t>g_globVar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Note, the use of global variables is heartily discouraged!</a:t>
            </a:r>
          </a:p>
          <a:p>
            <a:r>
              <a:rPr lang="en-US" dirty="0" smtClean="0"/>
              <a:t>Function names are </a:t>
            </a:r>
            <a:r>
              <a:rPr lang="en-US" dirty="0" err="1" smtClean="0">
                <a:latin typeface="Courier"/>
                <a:cs typeface="Courier"/>
              </a:rPr>
              <a:t>likeThis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smtClean="0"/>
              <a:t>This applies to class member functions and stand-alone functions.</a:t>
            </a:r>
          </a:p>
          <a:p>
            <a:r>
              <a:rPr lang="en-US" dirty="0" smtClean="0"/>
              <a:t>Function arguments are named. </a:t>
            </a:r>
          </a:p>
          <a:p>
            <a:pPr lvl="1"/>
            <a:r>
              <a:rPr lang="en-US" dirty="0" smtClean="0"/>
              <a:t>For example, this is o.k.: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cramp(int</a:t>
            </a:r>
            <a:r>
              <a:rPr lang="en-US" dirty="0" smtClean="0">
                <a:latin typeface="Courier"/>
                <a:cs typeface="Courier"/>
              </a:rPr>
              <a:t> base,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power)</a:t>
            </a:r>
            <a:r>
              <a:rPr lang="en-US" dirty="0" smtClean="0"/>
              <a:t>;, but this is not: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cramp(int</a:t>
            </a:r>
            <a:r>
              <a:rPr lang="en-US" dirty="0" smtClean="0">
                <a:latin typeface="Courier"/>
                <a:cs typeface="Courier"/>
              </a:rPr>
              <a:t>, int);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Argument names are identical in definitions and declarations.</a:t>
            </a:r>
          </a:p>
          <a:p>
            <a:r>
              <a:rPr lang="en-US" dirty="0" smtClean="0"/>
              <a:t>All modified arguments come before all unmodified arguments. Default values are discouraged.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Indentation and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759782"/>
          </a:xfrm>
        </p:spPr>
        <p:txBody>
          <a:bodyPr/>
          <a:lstStyle/>
          <a:p>
            <a:r>
              <a:rPr lang="en-US" sz="1800" dirty="0" smtClean="0"/>
              <a:t>This one we fight over, but what the hey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void </a:t>
            </a:r>
            <a:r>
              <a:rPr lang="en-US" sz="1200" dirty="0" err="1" smtClean="0">
                <a:latin typeface="Courier"/>
                <a:cs typeface="Courier"/>
              </a:rPr>
              <a:t>AMRPoissonOp::applyOpNoBoundary(LevelData</a:t>
            </a:r>
            <a:r>
              <a:rPr lang="en-US" sz="1200" dirty="0" smtClean="0">
                <a:latin typeface="Courier"/>
                <a:cs typeface="Courier"/>
              </a:rPr>
              <a:t>&lt;</a:t>
            </a:r>
            <a:r>
              <a:rPr lang="en-US" sz="1200" dirty="0" err="1" smtClean="0">
                <a:latin typeface="Courier"/>
                <a:cs typeface="Courier"/>
              </a:rPr>
              <a:t>FArrayBox</a:t>
            </a:r>
            <a:r>
              <a:rPr lang="en-US" sz="1200" dirty="0" smtClean="0">
                <a:latin typeface="Courier"/>
                <a:cs typeface="Courier"/>
              </a:rPr>
              <a:t>&gt;&amp;       </a:t>
            </a:r>
            <a:r>
              <a:rPr lang="en-US" sz="1200" dirty="0" err="1" smtClean="0">
                <a:latin typeface="Courier"/>
                <a:cs typeface="Courier"/>
              </a:rPr>
              <a:t>a_lhs</a:t>
            </a:r>
            <a:r>
              <a:rPr lang="en-US" sz="1200" dirty="0" smtClean="0">
                <a:latin typeface="Courier"/>
                <a:cs typeface="Courier"/>
              </a:rPr>
              <a:t>,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                               const </a:t>
            </a:r>
            <a:r>
              <a:rPr lang="en-US" sz="1200" dirty="0" err="1" smtClean="0">
                <a:latin typeface="Courier"/>
                <a:cs typeface="Courier"/>
              </a:rPr>
              <a:t>LevelData</a:t>
            </a:r>
            <a:r>
              <a:rPr lang="en-US" sz="1200" dirty="0" smtClean="0">
                <a:latin typeface="Courier"/>
                <a:cs typeface="Courier"/>
              </a:rPr>
              <a:t>&lt;</a:t>
            </a:r>
            <a:r>
              <a:rPr lang="en-US" sz="1200" dirty="0" err="1" smtClean="0">
                <a:latin typeface="Courier"/>
                <a:cs typeface="Courier"/>
              </a:rPr>
              <a:t>FArrayBox</a:t>
            </a:r>
            <a:r>
              <a:rPr lang="en-US" sz="1200" dirty="0" smtClean="0">
                <a:latin typeface="Courier"/>
                <a:cs typeface="Courier"/>
              </a:rPr>
              <a:t>&gt;&amp; </a:t>
            </a:r>
            <a:r>
              <a:rPr lang="en-US" sz="1200" dirty="0" err="1" smtClean="0">
                <a:latin typeface="Courier"/>
                <a:cs typeface="Courier"/>
              </a:rPr>
              <a:t>a_phi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</a:t>
            </a:r>
            <a:r>
              <a:rPr lang="en-US" sz="1200" dirty="0" err="1" smtClean="0">
                <a:latin typeface="Courier"/>
                <a:cs typeface="Courier"/>
              </a:rPr>
              <a:t>CH_TIME("AMRPoissonOp::applyOpNoBoundary</a:t>
            </a:r>
            <a:r>
              <a:rPr lang="en-US" sz="1200" dirty="0" smtClean="0">
                <a:latin typeface="Courier"/>
                <a:cs typeface="Courier"/>
              </a:rPr>
              <a:t>");</a:t>
            </a:r>
          </a:p>
          <a:p>
            <a:pPr lvl="1">
              <a:buNone/>
            </a:pPr>
            <a:endParaRPr lang="en-US" sz="1200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</a:t>
            </a:r>
            <a:r>
              <a:rPr lang="en-US" sz="1200" dirty="0" err="1" smtClean="0">
                <a:latin typeface="Courier"/>
                <a:cs typeface="Courier"/>
              </a:rPr>
              <a:t>LevelData</a:t>
            </a:r>
            <a:r>
              <a:rPr lang="en-US" sz="1200" dirty="0" smtClean="0">
                <a:latin typeface="Courier"/>
                <a:cs typeface="Courier"/>
              </a:rPr>
              <a:t>&lt;</a:t>
            </a:r>
            <a:r>
              <a:rPr lang="en-US" sz="1200" dirty="0" err="1" smtClean="0">
                <a:latin typeface="Courier"/>
                <a:cs typeface="Courier"/>
              </a:rPr>
              <a:t>FArrayBox</a:t>
            </a:r>
            <a:r>
              <a:rPr lang="en-US" sz="1200" dirty="0" smtClean="0">
                <a:latin typeface="Courier"/>
                <a:cs typeface="Courier"/>
              </a:rPr>
              <a:t>&gt;&amp;    phi = (</a:t>
            </a:r>
            <a:r>
              <a:rPr lang="en-US" sz="1200" dirty="0" err="1" smtClean="0">
                <a:latin typeface="Courier"/>
                <a:cs typeface="Courier"/>
              </a:rPr>
              <a:t>LevelData</a:t>
            </a:r>
            <a:r>
              <a:rPr lang="en-US" sz="1200" dirty="0" smtClean="0">
                <a:latin typeface="Courier"/>
                <a:cs typeface="Courier"/>
              </a:rPr>
              <a:t>&lt;</a:t>
            </a:r>
            <a:r>
              <a:rPr lang="en-US" sz="1200" dirty="0" err="1" smtClean="0">
                <a:latin typeface="Courier"/>
                <a:cs typeface="Courier"/>
              </a:rPr>
              <a:t>FArrayBox</a:t>
            </a:r>
            <a:r>
              <a:rPr lang="en-US" sz="1200" dirty="0" smtClean="0">
                <a:latin typeface="Courier"/>
                <a:cs typeface="Courier"/>
              </a:rPr>
              <a:t>&gt;&amp;)</a:t>
            </a:r>
            <a:r>
              <a:rPr lang="en-US" sz="1200" dirty="0" err="1" smtClean="0">
                <a:latin typeface="Courier"/>
                <a:cs typeface="Courier"/>
              </a:rPr>
              <a:t>a_phi</a:t>
            </a:r>
            <a:r>
              <a:rPr lang="en-US" sz="1200" dirty="0" smtClean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const </a:t>
            </a:r>
            <a:r>
              <a:rPr lang="en-US" sz="1200" dirty="0" err="1" smtClean="0">
                <a:latin typeface="Courier"/>
                <a:cs typeface="Courier"/>
              </a:rPr>
              <a:t>DisjointBoxLayout</a:t>
            </a:r>
            <a:r>
              <a:rPr lang="en-US" sz="1200" dirty="0" smtClean="0">
                <a:latin typeface="Courier"/>
                <a:cs typeface="Courier"/>
              </a:rPr>
              <a:t>&amp; dbl = </a:t>
            </a:r>
            <a:r>
              <a:rPr lang="en-US" sz="1200" dirty="0" err="1" smtClean="0">
                <a:latin typeface="Courier"/>
                <a:cs typeface="Courier"/>
              </a:rPr>
              <a:t>a_lhs.disjointBoxLayout</a:t>
            </a:r>
            <a:r>
              <a:rPr lang="en-US" sz="1200" dirty="0" smtClean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</a:t>
            </a:r>
            <a:r>
              <a:rPr lang="en-US" sz="1200" dirty="0" err="1" smtClean="0">
                <a:latin typeface="Courier"/>
                <a:cs typeface="Courier"/>
              </a:rPr>
              <a:t>DataIterator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  <a:r>
              <a:rPr lang="en-US" sz="1200" dirty="0" err="1" smtClean="0">
                <a:latin typeface="Courier"/>
                <a:cs typeface="Courier"/>
              </a:rPr>
              <a:t>dit</a:t>
            </a:r>
            <a:r>
              <a:rPr lang="en-US" sz="1200" dirty="0" smtClean="0">
                <a:latin typeface="Courier"/>
                <a:cs typeface="Courier"/>
              </a:rPr>
              <a:t> = </a:t>
            </a:r>
            <a:r>
              <a:rPr lang="en-US" sz="1200" dirty="0" err="1" smtClean="0">
                <a:latin typeface="Courier"/>
                <a:cs typeface="Courier"/>
              </a:rPr>
              <a:t>phi.dataIterator</a:t>
            </a:r>
            <a:r>
              <a:rPr lang="en-US" sz="1200" dirty="0" smtClean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endParaRPr lang="en-US" sz="1200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</a:t>
            </a:r>
            <a:r>
              <a:rPr lang="en-US" sz="1200" dirty="0" err="1" smtClean="0">
                <a:latin typeface="Courier"/>
                <a:cs typeface="Courier"/>
              </a:rPr>
              <a:t>phi.exchange(phi.interval</a:t>
            </a:r>
            <a:r>
              <a:rPr lang="en-US" sz="1200" dirty="0" smtClean="0">
                <a:latin typeface="Courier"/>
                <a:cs typeface="Courier"/>
              </a:rPr>
              <a:t>(), </a:t>
            </a:r>
            <a:r>
              <a:rPr lang="en-US" sz="1200" dirty="0" err="1" smtClean="0">
                <a:latin typeface="Courier"/>
                <a:cs typeface="Courier"/>
              </a:rPr>
              <a:t>m_exchangeCopier</a:t>
            </a:r>
            <a:r>
              <a:rPr lang="en-US" sz="1200" dirty="0" smtClean="0">
                <a:latin typeface="Courier"/>
                <a:cs typeface="Courier"/>
              </a:rPr>
              <a:t>);</a:t>
            </a:r>
          </a:p>
          <a:p>
            <a:pPr lvl="1">
              <a:buNone/>
            </a:pPr>
            <a:endParaRPr lang="en-US" sz="1200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for (</a:t>
            </a:r>
            <a:r>
              <a:rPr lang="en-US" sz="1200" dirty="0" err="1" smtClean="0">
                <a:latin typeface="Courier"/>
                <a:cs typeface="Courier"/>
              </a:rPr>
              <a:t>dit.begin</a:t>
            </a:r>
            <a:r>
              <a:rPr lang="en-US" sz="1200" dirty="0" smtClean="0">
                <a:latin typeface="Courier"/>
                <a:cs typeface="Courier"/>
              </a:rPr>
              <a:t>(); </a:t>
            </a:r>
            <a:r>
              <a:rPr lang="en-US" sz="1200" dirty="0" err="1" smtClean="0">
                <a:latin typeface="Courier"/>
                <a:cs typeface="Courier"/>
              </a:rPr>
              <a:t>dit.ok</a:t>
            </a:r>
            <a:r>
              <a:rPr lang="en-US" sz="1200" dirty="0" smtClean="0">
                <a:latin typeface="Courier"/>
                <a:cs typeface="Courier"/>
              </a:rPr>
              <a:t>(); ++</a:t>
            </a:r>
            <a:r>
              <a:rPr lang="en-US" sz="1200" dirty="0" err="1" smtClean="0">
                <a:latin typeface="Courier"/>
                <a:cs typeface="Courier"/>
              </a:rPr>
              <a:t>dit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{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const Box&amp; region = </a:t>
            </a:r>
            <a:r>
              <a:rPr lang="en-US" sz="1200" dirty="0" err="1" smtClean="0">
                <a:latin typeface="Courier"/>
                <a:cs typeface="Courier"/>
              </a:rPr>
              <a:t>dbl[dit</a:t>
            </a:r>
            <a:r>
              <a:rPr lang="en-US" sz="1200" dirty="0" smtClean="0"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</a:t>
            </a:r>
            <a:r>
              <a:rPr lang="en-US" sz="1200" dirty="0" err="1" smtClean="0">
                <a:latin typeface="Courier"/>
                <a:cs typeface="Courier"/>
              </a:rPr>
              <a:t>FORT_OPERATORLAP(CHF_FRA(a_lhs[dit</a:t>
            </a:r>
            <a:r>
              <a:rPr lang="en-US" sz="1200" dirty="0" smtClean="0">
                <a:latin typeface="Courier"/>
                <a:cs typeface="Courier"/>
              </a:rPr>
              <a:t>]),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                 </a:t>
            </a:r>
            <a:r>
              <a:rPr lang="en-US" sz="1200" dirty="0" err="1" smtClean="0">
                <a:latin typeface="Courier"/>
                <a:cs typeface="Courier"/>
              </a:rPr>
              <a:t>CHF_CONST_FRA(phi[dit</a:t>
            </a:r>
            <a:r>
              <a:rPr lang="en-US" sz="1200" dirty="0" smtClean="0">
                <a:latin typeface="Courier"/>
                <a:cs typeface="Courier"/>
              </a:rPr>
              <a:t>]),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                 </a:t>
            </a:r>
            <a:r>
              <a:rPr lang="en-US" sz="1200" dirty="0" err="1" smtClean="0">
                <a:latin typeface="Courier"/>
                <a:cs typeface="Courier"/>
              </a:rPr>
              <a:t>CHF_BOX(region</a:t>
            </a:r>
            <a:r>
              <a:rPr lang="en-US" sz="1200" dirty="0" smtClean="0">
                <a:latin typeface="Courier"/>
                <a:cs typeface="Courier"/>
              </a:rPr>
              <a:t>),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                 </a:t>
            </a:r>
            <a:r>
              <a:rPr lang="en-US" sz="1200" dirty="0" err="1" smtClean="0">
                <a:latin typeface="Courier"/>
                <a:cs typeface="Courier"/>
              </a:rPr>
              <a:t>CHF_CONST_REAL(m_dx</a:t>
            </a:r>
            <a:r>
              <a:rPr lang="en-US" sz="1200" dirty="0" smtClean="0">
                <a:latin typeface="Courier"/>
                <a:cs typeface="Courier"/>
              </a:rPr>
              <a:t>),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                 </a:t>
            </a:r>
            <a:r>
              <a:rPr lang="en-US" sz="1200" dirty="0" err="1" smtClean="0">
                <a:latin typeface="Courier"/>
                <a:cs typeface="Courier"/>
              </a:rPr>
              <a:t>CHF_CONST_REAL(m_alpha</a:t>
            </a:r>
            <a:r>
              <a:rPr lang="en-US" sz="1200" dirty="0" smtClean="0">
                <a:latin typeface="Courier"/>
                <a:cs typeface="Courier"/>
              </a:rPr>
              <a:t>),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                   </a:t>
            </a:r>
            <a:r>
              <a:rPr lang="en-US" sz="1200" dirty="0" err="1" smtClean="0">
                <a:latin typeface="Courier"/>
                <a:cs typeface="Courier"/>
              </a:rPr>
              <a:t>CHF_CONST_REAL(m_beta</a:t>
            </a:r>
            <a:r>
              <a:rPr lang="en-US" sz="1200" dirty="0" smtClean="0">
                <a:latin typeface="Courier"/>
                <a:cs typeface="Courier"/>
              </a:rPr>
              <a:t>));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    }</a:t>
            </a:r>
          </a:p>
          <a:p>
            <a:pPr lvl="1">
              <a:buNone/>
            </a:pPr>
            <a:r>
              <a:rPr lang="en-US" sz="1200" dirty="0" smtClean="0">
                <a:latin typeface="Courier"/>
                <a:cs typeface="Courier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6666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H:\267\lectures\Yelick267.pot</Template>
  <TotalTime>1490426569</TotalTime>
  <Pages>27</Pages>
  <Words>892</Words>
  <Application>Microsoft Macintosh PowerPoint</Application>
  <PresentationFormat>Letter Paper (8.5x11 in)</PresentationFormat>
  <Paragraphs>117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Yelick267</vt:lpstr>
      <vt:lpstr>CS 294-73 (CCN 27241) Software Engineering for Scientific Computing  http://www.cs.berkeley.edu/~colella/CS294  Lecture 4:  Software Engineering Practices   </vt:lpstr>
      <vt:lpstr>Coding Standards</vt:lpstr>
      <vt:lpstr>Highlights from Coding Standard</vt:lpstr>
      <vt:lpstr>Source files:  .cpp</vt:lpstr>
      <vt:lpstr>Namespace</vt:lpstr>
      <vt:lpstr>Doxygen comments</vt:lpstr>
      <vt:lpstr>Names</vt:lpstr>
      <vt:lpstr>Indentation and Alignment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294-73</dc:title>
  <dc:subject/>
  <dc:creator>Brian Van Straalen</dc:creator>
  <cp:keywords/>
  <dc:description/>
  <cp:lastModifiedBy>Brian Van Straalen</cp:lastModifiedBy>
  <cp:revision>249</cp:revision>
  <cp:lastPrinted>2000-01-18T18:30:59Z</cp:lastPrinted>
  <dcterms:created xsi:type="dcterms:W3CDTF">2011-06-30T20:37:43Z</dcterms:created>
  <dcterms:modified xsi:type="dcterms:W3CDTF">2011-06-30T20:38:32Z</dcterms:modified>
  <cp:category/>
</cp:coreProperties>
</file>